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80" r:id="rId2"/>
    <p:sldId id="957" r:id="rId3"/>
    <p:sldId id="256" r:id="rId4"/>
    <p:sldId id="257" r:id="rId5"/>
    <p:sldId id="259" r:id="rId6"/>
    <p:sldId id="283" r:id="rId7"/>
    <p:sldId id="949" r:id="rId8"/>
    <p:sldId id="281" r:id="rId9"/>
    <p:sldId id="935" r:id="rId10"/>
    <p:sldId id="279" r:id="rId11"/>
    <p:sldId id="282" r:id="rId12"/>
    <p:sldId id="938" r:id="rId13"/>
    <p:sldId id="952" r:id="rId14"/>
    <p:sldId id="953" r:id="rId15"/>
    <p:sldId id="942" r:id="rId16"/>
    <p:sldId id="943" r:id="rId17"/>
    <p:sldId id="939" r:id="rId18"/>
    <p:sldId id="940" r:id="rId19"/>
    <p:sldId id="945" r:id="rId20"/>
    <p:sldId id="954" r:id="rId21"/>
    <p:sldId id="944" r:id="rId22"/>
    <p:sldId id="946" r:id="rId23"/>
    <p:sldId id="947" r:id="rId24"/>
    <p:sldId id="948" r:id="rId25"/>
    <p:sldId id="955" r:id="rId26"/>
    <p:sldId id="956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472C4"/>
    <a:srgbClr val="7B4736"/>
    <a:srgbClr val="FABD40"/>
    <a:srgbClr val="A9DBDB"/>
    <a:srgbClr val="603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2" autoAdjust="0"/>
    <p:restoredTop sz="94614" autoAdjust="0"/>
  </p:normalViewPr>
  <p:slideViewPr>
    <p:cSldViewPr snapToGrid="0" showGuides="1">
      <p:cViewPr varScale="1">
        <p:scale>
          <a:sx n="104" d="100"/>
          <a:sy n="104" d="100"/>
        </p:scale>
        <p:origin x="840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jpeg>
</file>

<file path=ppt/media/image56.jpeg>
</file>

<file path=ppt/media/image57.jpeg>
</file>

<file path=ppt/media/image58.jpe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82735-6004-4D4B-B37A-1257E02F3CCB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6751E-9E6B-4D5D-B05F-A18BF7C502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8755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4011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2789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673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3189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0606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0599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9563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9919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375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8475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1618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6229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7132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5822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6815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9839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6172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941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814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028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887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45216-205F-4D3B-8EC5-87F1AD8985F9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en.wikipedia.org/wiki/File:User_icon_2.sv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7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5" Type="http://schemas.openxmlformats.org/officeDocument/2006/relationships/image" Target="../media/image3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png"/><Relationship Id="rId5" Type="http://schemas.openxmlformats.org/officeDocument/2006/relationships/image" Target="../media/image4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46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5" Type="http://schemas.openxmlformats.org/officeDocument/2006/relationships/image" Target="../media/image46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png"/><Relationship Id="rId5" Type="http://schemas.openxmlformats.org/officeDocument/2006/relationships/image" Target="../media/image46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46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openxmlformats.org/officeDocument/2006/relationships/image" Target="../media/image46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jpeg"/><Relationship Id="rId3" Type="http://schemas.openxmlformats.org/officeDocument/2006/relationships/image" Target="../media/image1.png"/><Relationship Id="rId7" Type="http://schemas.openxmlformats.org/officeDocument/2006/relationships/image" Target="../media/image5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ixabay.com/de/smartphone-zeichnung-handy-2049642/" TargetMode="External"/><Relationship Id="rId5" Type="http://schemas.openxmlformats.org/officeDocument/2006/relationships/image" Target="../media/image35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jpeg"/><Relationship Id="rId3" Type="http://schemas.openxmlformats.org/officeDocument/2006/relationships/image" Target="../media/image1.png"/><Relationship Id="rId7" Type="http://schemas.openxmlformats.org/officeDocument/2006/relationships/image" Target="../media/image5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ixabay.com/de/smartphone-zeichnung-handy-2049642/" TargetMode="External"/><Relationship Id="rId5" Type="http://schemas.openxmlformats.org/officeDocument/2006/relationships/image" Target="../media/image35.png"/><Relationship Id="rId4" Type="http://schemas.openxmlformats.org/officeDocument/2006/relationships/image" Target="../media/image2.png"/><Relationship Id="rId9" Type="http://schemas.openxmlformats.org/officeDocument/2006/relationships/image" Target="../media/image5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image" Target="../media/image1.png"/><Relationship Id="rId21" Type="http://schemas.openxmlformats.org/officeDocument/2006/relationships/image" Target="../media/image29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4.pn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4" Type="http://schemas.openxmlformats.org/officeDocument/2006/relationships/image" Target="../media/image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emf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.png"/><Relationship Id="rId7" Type="http://schemas.openxmlformats.org/officeDocument/2006/relationships/image" Target="../media/image32.png"/><Relationship Id="rId12" Type="http://schemas.openxmlformats.org/officeDocument/2006/relationships/hyperlink" Target="https://pixabay.com/de/smartphone-zeichnung-handy-2049642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11" Type="http://schemas.openxmlformats.org/officeDocument/2006/relationships/image" Target="../media/image35.png"/><Relationship Id="rId5" Type="http://schemas.openxmlformats.org/officeDocument/2006/relationships/image" Target="../media/image31.png"/><Relationship Id="rId10" Type="http://schemas.openxmlformats.org/officeDocument/2006/relationships/image" Target="../media/image34.png"/><Relationship Id="rId4" Type="http://schemas.openxmlformats.org/officeDocument/2006/relationships/image" Target="../media/image2.png"/><Relationship Id="rId9" Type="http://schemas.openxmlformats.org/officeDocument/2006/relationships/hyperlink" Target="https://commons.wikimedia.org/wiki/File:Map_ballonicon2.svg?uselang=f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691955" y="916368"/>
            <a:ext cx="8065477" cy="5731376"/>
          </a:xfrm>
          <a:prstGeom prst="roundRect">
            <a:avLst/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938" y="829222"/>
            <a:ext cx="6029062" cy="6028778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2D4478CD-2825-460C-9FAC-9DBE1A7A6A2C}"/>
              </a:ext>
            </a:extLst>
          </p:cNvPr>
          <p:cNvSpPr txBox="1"/>
          <p:nvPr/>
        </p:nvSpPr>
        <p:spPr>
          <a:xfrm>
            <a:off x="1746249" y="2740803"/>
            <a:ext cx="16811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第二組</a:t>
            </a:r>
            <a:endParaRPr lang="en-US" altLang="zh-TW" sz="3200" b="1" dirty="0">
              <a:solidFill>
                <a:schemeClr val="accent1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50EAAFC-70BA-4160-82C3-5D7BB234D31A}"/>
              </a:ext>
            </a:extLst>
          </p:cNvPr>
          <p:cNvSpPr txBox="1"/>
          <p:nvPr/>
        </p:nvSpPr>
        <p:spPr>
          <a:xfrm>
            <a:off x="1319264" y="3243446"/>
            <a:ext cx="52324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7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樂社團</a:t>
            </a:r>
            <a:r>
              <a:rPr lang="en-US" altLang="zh-TW" sz="7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GO</a:t>
            </a:r>
            <a:endParaRPr lang="zh-TW" altLang="en-US" sz="7200" b="1" dirty="0">
              <a:solidFill>
                <a:schemeClr val="accent1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603262" y="1373387"/>
            <a:ext cx="7256229" cy="330118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571133"/>
              <a:ext cx="7639538" cy="332166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829222"/>
            <a:ext cx="5684521" cy="6028778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3E2D3031-7C82-4638-988C-AF374FBA9E50}"/>
              </a:ext>
            </a:extLst>
          </p:cNvPr>
          <p:cNvSpPr txBox="1"/>
          <p:nvPr/>
        </p:nvSpPr>
        <p:spPr>
          <a:xfrm>
            <a:off x="5264728" y="1608993"/>
            <a:ext cx="6096000" cy="2148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4400" b="1" dirty="0">
                <a:latin typeface="微軟正黑體" pitchFamily="34" charset="-120"/>
                <a:ea typeface="微軟正黑體" pitchFamily="34" charset="-120"/>
              </a:rPr>
              <a:t>感謝</a:t>
            </a:r>
            <a:endParaRPr lang="en-US" altLang="zh-TW" sz="4400" b="1" dirty="0">
              <a:latin typeface="微軟正黑體" pitchFamily="34" charset="-120"/>
              <a:ea typeface="微軟正黑體" pitchFamily="34" charset="-120"/>
            </a:endParaRP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王芳芳導師</a:t>
            </a: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資策會全體老師</a:t>
            </a:r>
            <a:endParaRPr lang="zh-TW" altLang="en-US" sz="2400" b="0" dirty="0">
              <a:effectLst/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37276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17795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0555D58B-FF6D-4C31-A8B8-9B26F7B8F463}"/>
              </a:ext>
            </a:extLst>
          </p:cNvPr>
          <p:cNvGrpSpPr/>
          <p:nvPr/>
        </p:nvGrpSpPr>
        <p:grpSpPr>
          <a:xfrm>
            <a:off x="853970" y="717370"/>
            <a:ext cx="10484056" cy="728231"/>
            <a:chOff x="858199" y="915842"/>
            <a:chExt cx="10484056" cy="728231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6160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itchFamily="34" charset="-120"/>
                  <a:ea typeface="微軟正黑體" pitchFamily="34" charset="-120"/>
                </a:rPr>
                <a:t>會員資料創建，我不是機器人驗證。</a:t>
              </a:r>
              <a:endParaRPr lang="zh-TW" altLang="en-US" dirty="0"/>
            </a:p>
          </p:txBody>
        </p:sp>
      </p:grpSp>
      <p:pic>
        <p:nvPicPr>
          <p:cNvPr id="4" name="圖片 3">
            <a:extLst>
              <a:ext uri="{FF2B5EF4-FFF2-40B4-BE49-F238E27FC236}">
                <a16:creationId xmlns:a16="http://schemas.microsoft.com/office/drawing/2014/main" id="{56E84752-3062-4F25-B247-817D4927AE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1599" y="1511156"/>
            <a:ext cx="8816401" cy="491155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D2B23030-807A-44CC-AAE6-77F3E9BFE5D0}"/>
              </a:ext>
            </a:extLst>
          </p:cNvPr>
          <p:cNvSpPr/>
          <p:nvPr/>
        </p:nvSpPr>
        <p:spPr>
          <a:xfrm>
            <a:off x="1113564" y="770841"/>
            <a:ext cx="692694" cy="595948"/>
          </a:xfrm>
          <a:prstGeom prst="roundRect">
            <a:avLst>
              <a:gd name="adj" fmla="val 10000"/>
            </a:avLst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rcRect/>
            <a:stretch>
              <a:fillRect t="-2502" b="-19999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30512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09176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5DCDA23A-2721-444F-B714-8559B714E25D}"/>
              </a:ext>
            </a:extLst>
          </p:cNvPr>
          <p:cNvGrpSpPr/>
          <p:nvPr/>
        </p:nvGrpSpPr>
        <p:grpSpPr>
          <a:xfrm>
            <a:off x="853970" y="715446"/>
            <a:ext cx="10484056" cy="728231"/>
            <a:chOff x="858199" y="915842"/>
            <a:chExt cx="10484056" cy="728231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6160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itchFamily="34" charset="-120"/>
                  <a:ea typeface="微軟正黑體" pitchFamily="34" charset="-120"/>
                </a:rPr>
                <a:t>會員註冊 </a:t>
              </a:r>
              <a:r>
                <a:rPr lang="en-US" altLang="zh-TW" b="1" dirty="0">
                  <a:latin typeface="微軟正黑體" pitchFamily="34" charset="-120"/>
                  <a:ea typeface="微軟正黑體" pitchFamily="34" charset="-120"/>
                </a:rPr>
                <a:t>:</a:t>
              </a:r>
              <a:r>
                <a:rPr lang="zh-TW" altLang="en-US" b="1" dirty="0">
                  <a:latin typeface="微軟正黑體" pitchFamily="34" charset="-120"/>
                  <a:ea typeface="微軟正黑體" pitchFamily="34" charset="-120"/>
                </a:rPr>
                <a:t> 設立防呆機制，輸入正確才可註冊。</a:t>
              </a:r>
              <a:endParaRPr lang="zh-TW" altLang="en-US" dirty="0"/>
            </a:p>
          </p:txBody>
        </p:sp>
      </p:grp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21F924FC-D7F7-492D-9747-9F9937716446}"/>
              </a:ext>
            </a:extLst>
          </p:cNvPr>
          <p:cNvSpPr/>
          <p:nvPr/>
        </p:nvSpPr>
        <p:spPr>
          <a:xfrm>
            <a:off x="1113564" y="770841"/>
            <a:ext cx="692694" cy="595948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502" b="-19999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F0994CC9-AFA3-43FA-8EE0-10EE5358AB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31503" y="1479017"/>
            <a:ext cx="6939774" cy="495872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6468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35280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4DC58EA4-33A2-4A65-97FE-D5F7B36EC988}"/>
              </a:ext>
            </a:extLst>
          </p:cNvPr>
          <p:cNvGrpSpPr/>
          <p:nvPr/>
        </p:nvGrpSpPr>
        <p:grpSpPr>
          <a:xfrm>
            <a:off x="853970" y="737213"/>
            <a:ext cx="10484056" cy="838352"/>
            <a:chOff x="858199" y="915842"/>
            <a:chExt cx="10484056" cy="838352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710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地圖功能方便使用者快速瀏覽資訊</a:t>
              </a:r>
              <a:r>
                <a:rPr lang="zh-TW" altLang="en-US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，</a:t>
              </a: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依</a:t>
              </a:r>
              <a:r>
                <a:rPr lang="zh-TW" altLang="en-US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個人</a:t>
              </a: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需求查詢垃圾車到達時間。</a:t>
              </a:r>
              <a:endPara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lvl="0">
                <a:lnSpc>
                  <a:spcPct val="115000"/>
                </a:lnSpc>
              </a:pPr>
              <a:endParaRPr lang="zh-TW" altLang="zh-TW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矩形: 圓角 13">
              <a:extLst>
                <a:ext uri="{FF2B5EF4-FFF2-40B4-BE49-F238E27FC236}">
                  <a16:creationId xmlns:a16="http://schemas.microsoft.com/office/drawing/2014/main" id="{D210EB77-BEDA-4520-B436-7AC072994987}"/>
                </a:ext>
              </a:extLst>
            </p:cNvPr>
            <p:cNvSpPr/>
            <p:nvPr/>
          </p:nvSpPr>
          <p:spPr>
            <a:xfrm>
              <a:off x="1100142" y="998631"/>
              <a:ext cx="645531" cy="562652"/>
            </a:xfrm>
            <a:prstGeom prst="roundRect">
              <a:avLst>
                <a:gd name="adj" fmla="val 10000"/>
              </a:avLst>
            </a:prstGeom>
            <a:blipFill>
              <a:blip r:embed="rId5">
                <a:extLs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7192130"/>
                <a:satOff val="-33471"/>
                <a:lumOff val="-146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9" name="圖片 8">
            <a:extLst>
              <a:ext uri="{FF2B5EF4-FFF2-40B4-BE49-F238E27FC236}">
                <a16:creationId xmlns:a16="http://schemas.microsoft.com/office/drawing/2014/main" id="{CEDE08A7-C187-470F-A28B-9BB49065AE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5772" y="1510299"/>
            <a:ext cx="9780451" cy="49055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35345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13933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B57119CB-630F-40C3-B9DF-E72B80BF279C}"/>
              </a:ext>
            </a:extLst>
          </p:cNvPr>
          <p:cNvGrpSpPr/>
          <p:nvPr/>
        </p:nvGrpSpPr>
        <p:grpSpPr>
          <a:xfrm>
            <a:off x="853970" y="712195"/>
            <a:ext cx="10484056" cy="838352"/>
            <a:chOff x="858199" y="915842"/>
            <a:chExt cx="10484056" cy="838352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710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en-US" altLang="zh-TW" sz="1800" b="1" kern="0" dirty="0">
                  <a:effectLst/>
                  <a:latin typeface="微軟正黑體" panose="020B0604030504040204" pitchFamily="34" charset="-120"/>
                  <a:cs typeface="Calibri" panose="020F0502020204030204" pitchFamily="34" charset="0"/>
                </a:rPr>
                <a:t>Power</a:t>
              </a:r>
              <a:r>
                <a:rPr lang="zh-TW" altLang="en-US" sz="1800" b="1" kern="0" dirty="0">
                  <a:effectLst/>
                  <a:latin typeface="微軟正黑體" panose="020B0604030504040204" pitchFamily="34" charset="-120"/>
                  <a:cs typeface="Calibri" panose="020F0502020204030204" pitchFamily="34" charset="0"/>
                </a:rPr>
                <a:t> </a:t>
              </a:r>
              <a:r>
                <a:rPr lang="en-US" altLang="zh-TW" sz="1800" b="1" kern="0" dirty="0">
                  <a:effectLst/>
                  <a:latin typeface="微軟正黑體" panose="020B0604030504040204" pitchFamily="34" charset="-120"/>
                  <a:cs typeface="Calibri" panose="020F0502020204030204" pitchFamily="34" charset="0"/>
                </a:rPr>
                <a:t>BI : </a:t>
              </a:r>
              <a:r>
                <a:rPr lang="zh-TW" altLang="zh-TW" sz="1800" b="1" kern="0" dirty="0">
                  <a:effectLst/>
                  <a:ea typeface="微軟正黑體" panose="020B0604030504040204" pitchFamily="34" charset="-120"/>
                  <a:cs typeface="Calibri" panose="020F0502020204030204" pitchFamily="34" charset="0"/>
                </a:rPr>
                <a:t>視覺化</a:t>
              </a:r>
              <a:r>
                <a:rPr lang="zh-TW" altLang="en-US" b="1" kern="0" dirty="0">
                  <a:ea typeface="微軟正黑體" panose="020B0604030504040204" pitchFamily="34" charset="-120"/>
                  <a:cs typeface="Calibri" panose="020F0502020204030204" pitchFamily="34" charset="0"/>
                </a:rPr>
                <a:t>瀏覽</a:t>
              </a:r>
              <a:r>
                <a:rPr lang="zh-TW" altLang="en-US" sz="1800" b="1" kern="0" dirty="0">
                  <a:effectLst/>
                  <a:ea typeface="微軟正黑體" panose="020B0604030504040204" pitchFamily="34" charset="-120"/>
                  <a:cs typeface="Calibri" panose="020F0502020204030204" pitchFamily="34" charset="0"/>
                </a:rPr>
                <a:t>雙北收集點位資料</a:t>
              </a:r>
              <a:r>
                <a:rPr lang="zh-TW" altLang="zh-TW" sz="1800" b="1" kern="0" dirty="0">
                  <a:effectLst/>
                  <a:ea typeface="微軟正黑體" panose="020B0604030504040204" pitchFamily="34" charset="-120"/>
                  <a:cs typeface="Calibri" panose="020F0502020204030204" pitchFamily="34" charset="0"/>
                </a:rPr>
                <a:t>及會員</a:t>
              </a:r>
              <a:r>
                <a:rPr lang="zh-TW" altLang="en-US" sz="1800" b="1" kern="0" dirty="0">
                  <a:effectLst/>
                  <a:ea typeface="微軟正黑體" panose="020B0604030504040204" pitchFamily="34" charset="-120"/>
                  <a:cs typeface="Calibri" panose="020F0502020204030204" pitchFamily="34" charset="0"/>
                </a:rPr>
                <a:t>使用情況評估</a:t>
              </a:r>
              <a:r>
                <a:rPr lang="zh-TW" altLang="en-US" b="1" kern="0" dirty="0">
                  <a:ea typeface="微軟正黑體" panose="020B0604030504040204" pitchFamily="34" charset="-120"/>
                  <a:cs typeface="Calibri" panose="020F0502020204030204" pitchFamily="34" charset="0"/>
                </a:rPr>
                <a:t>（去識別化）</a:t>
              </a:r>
              <a:r>
                <a:rPr lang="zh-TW" altLang="zh-TW" sz="1800" b="1" kern="0" dirty="0">
                  <a:effectLst/>
                  <a:ea typeface="微軟正黑體" panose="020B0604030504040204" pitchFamily="34" charset="-120"/>
                  <a:cs typeface="Calibri" panose="020F0502020204030204" pitchFamily="34" charset="0"/>
                </a:rPr>
                <a:t>。</a:t>
              </a:r>
              <a:endParaRPr lang="zh-TW" altLang="zh-TW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lvl="0">
                <a:lnSpc>
                  <a:spcPct val="115000"/>
                </a:lnSpc>
              </a:pPr>
              <a:endParaRPr lang="zh-TW" altLang="zh-TW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矩形: 圓角 13">
              <a:extLst>
                <a:ext uri="{FF2B5EF4-FFF2-40B4-BE49-F238E27FC236}">
                  <a16:creationId xmlns:a16="http://schemas.microsoft.com/office/drawing/2014/main" id="{D210EB77-BEDA-4520-B436-7AC072994987}"/>
                </a:ext>
              </a:extLst>
            </p:cNvPr>
            <p:cNvSpPr/>
            <p:nvPr/>
          </p:nvSpPr>
          <p:spPr>
            <a:xfrm>
              <a:off x="1100142" y="998631"/>
              <a:ext cx="645531" cy="562652"/>
            </a:xfrm>
            <a:prstGeom prst="roundRect">
              <a:avLst>
                <a:gd name="adj" fmla="val 10000"/>
              </a:avLst>
            </a:prstGeom>
            <a:blipFill>
              <a:blip r:embed="rId5">
                <a:extLs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7192130"/>
                <a:satOff val="-33471"/>
                <a:lumOff val="-146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FB7D47D2-37FE-402E-AB25-72708B1940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1266" y="1523215"/>
            <a:ext cx="10038064" cy="491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80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17039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AF95A1C9-55BC-4BA3-B6C2-FF007B701809}"/>
              </a:ext>
            </a:extLst>
          </p:cNvPr>
          <p:cNvGrpSpPr/>
          <p:nvPr/>
        </p:nvGrpSpPr>
        <p:grpSpPr>
          <a:xfrm>
            <a:off x="853972" y="731627"/>
            <a:ext cx="10484056" cy="728231"/>
            <a:chOff x="858199" y="915842"/>
            <a:chExt cx="10484056" cy="728231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390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可讓使用者快速發起活動訊息，幫忙需求者倒垃圾</a:t>
              </a:r>
              <a:r>
                <a:rPr lang="zh-TW" altLang="en-US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。</a:t>
              </a:r>
              <a:endParaRPr lang="zh-TW" altLang="zh-TW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矩形: 圓角 13">
              <a:extLst>
                <a:ext uri="{FF2B5EF4-FFF2-40B4-BE49-F238E27FC236}">
                  <a16:creationId xmlns:a16="http://schemas.microsoft.com/office/drawing/2014/main" id="{D210EB77-BEDA-4520-B436-7AC072994987}"/>
                </a:ext>
              </a:extLst>
            </p:cNvPr>
            <p:cNvSpPr/>
            <p:nvPr/>
          </p:nvSpPr>
          <p:spPr>
            <a:xfrm>
              <a:off x="1100142" y="998631"/>
              <a:ext cx="645531" cy="562652"/>
            </a:xfrm>
            <a:prstGeom prst="roundRect">
              <a:avLst>
                <a:gd name="adj" fmla="val 10000"/>
              </a:avLst>
            </a:prstGeom>
            <a:blipFill>
              <a:blip r:embed="rId5">
                <a:extLs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7192130"/>
                <a:satOff val="-33471"/>
                <a:lumOff val="-146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9" name="圖片 8">
            <a:extLst>
              <a:ext uri="{FF2B5EF4-FFF2-40B4-BE49-F238E27FC236}">
                <a16:creationId xmlns:a16="http://schemas.microsoft.com/office/drawing/2014/main" id="{6B77B5AD-CA1A-42FD-806B-ACF6988609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4219" y="1488764"/>
            <a:ext cx="5883561" cy="495944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543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24320" y="313349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E00EFC1A-AD31-4178-8D9C-01CACE83862C}"/>
              </a:ext>
            </a:extLst>
          </p:cNvPr>
          <p:cNvGrpSpPr/>
          <p:nvPr/>
        </p:nvGrpSpPr>
        <p:grpSpPr>
          <a:xfrm>
            <a:off x="853971" y="713648"/>
            <a:ext cx="10484056" cy="838353"/>
            <a:chOff x="853971" y="915841"/>
            <a:chExt cx="10484056" cy="838353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3971" y="915841"/>
              <a:ext cx="10484056" cy="728231"/>
            </a:xfrm>
            <a:prstGeom prst="flowChartAlternateProcess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710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讓使用者快速加入活動，讓社區會員幫你倒垃圾。</a:t>
              </a:r>
              <a:endPara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lvl="0">
                <a:lnSpc>
                  <a:spcPct val="115000"/>
                </a:lnSpc>
              </a:pPr>
              <a:endParaRPr lang="zh-TW" altLang="zh-TW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矩形: 圓角 13">
              <a:extLst>
                <a:ext uri="{FF2B5EF4-FFF2-40B4-BE49-F238E27FC236}">
                  <a16:creationId xmlns:a16="http://schemas.microsoft.com/office/drawing/2014/main" id="{D210EB77-BEDA-4520-B436-7AC072994987}"/>
                </a:ext>
              </a:extLst>
            </p:cNvPr>
            <p:cNvSpPr/>
            <p:nvPr/>
          </p:nvSpPr>
          <p:spPr>
            <a:xfrm>
              <a:off x="1100142" y="998631"/>
              <a:ext cx="645531" cy="562652"/>
            </a:xfrm>
            <a:prstGeom prst="roundRect">
              <a:avLst>
                <a:gd name="adj" fmla="val 10000"/>
              </a:avLst>
            </a:prstGeom>
            <a:blipFill>
              <a:blip r:embed="rId5">
                <a:extLs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7192130"/>
                <a:satOff val="-33471"/>
                <a:lumOff val="-146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AAD6E562-535D-453C-AFEF-E01C5DC130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0142" y="1486736"/>
            <a:ext cx="9892145" cy="49770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8002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281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DA83962B-2E57-422B-9844-0FAE7054669E}"/>
              </a:ext>
            </a:extLst>
          </p:cNvPr>
          <p:cNvGrpSpPr/>
          <p:nvPr/>
        </p:nvGrpSpPr>
        <p:grpSpPr>
          <a:xfrm>
            <a:off x="853970" y="730911"/>
            <a:ext cx="10484056" cy="773976"/>
            <a:chOff x="858199" y="915842"/>
            <a:chExt cx="10484056" cy="773976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3544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itchFamily="34" charset="-120"/>
                  <a:ea typeface="微軟正黑體" pitchFamily="34" charset="-120"/>
                </a:rPr>
                <a:t>新增購物團購，</a:t>
              </a:r>
              <a:r>
                <a:rPr lang="zh-TW" altLang="zh-TW" b="1" dirty="0">
                  <a:latin typeface="微軟正黑體" pitchFamily="34" charset="-120"/>
                  <a:ea typeface="微軟正黑體" pitchFamily="34" charset="-120"/>
                </a:rPr>
                <a:t>讓使用者快速發起活動訊息，讓社區會員一起購買生活物品。</a:t>
              </a:r>
            </a:p>
            <a:p>
              <a:endParaRPr lang="zh-TW" altLang="en-US" dirty="0"/>
            </a:p>
          </p:txBody>
        </p:sp>
        <p:sp>
          <p:nvSpPr>
            <p:cNvPr id="14" name="矩形: 圓角 13">
              <a:extLst>
                <a:ext uri="{FF2B5EF4-FFF2-40B4-BE49-F238E27FC236}">
                  <a16:creationId xmlns:a16="http://schemas.microsoft.com/office/drawing/2014/main" id="{B350761C-2EE8-483E-9E13-114B21388F29}"/>
                </a:ext>
              </a:extLst>
            </p:cNvPr>
            <p:cNvSpPr/>
            <p:nvPr/>
          </p:nvSpPr>
          <p:spPr>
            <a:xfrm>
              <a:off x="1109378" y="1018644"/>
              <a:ext cx="645531" cy="522626"/>
            </a:xfrm>
            <a:prstGeom prst="roundRect">
              <a:avLst>
                <a:gd name="adj" fmla="val 10000"/>
              </a:avLst>
            </a:prstGeom>
            <a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3596065"/>
                <a:satOff val="-16735"/>
                <a:lumOff val="-734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4" name="圖片 3">
            <a:extLst>
              <a:ext uri="{FF2B5EF4-FFF2-40B4-BE49-F238E27FC236}">
                <a16:creationId xmlns:a16="http://schemas.microsoft.com/office/drawing/2014/main" id="{E97C15BC-D5BB-4270-B70E-BFB373D8CE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4116" y="1485070"/>
            <a:ext cx="5743763" cy="49007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6261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4" y="313746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214B6EDE-412B-4EE7-814F-F7A807767545}"/>
              </a:ext>
            </a:extLst>
          </p:cNvPr>
          <p:cNvGrpSpPr/>
          <p:nvPr/>
        </p:nvGrpSpPr>
        <p:grpSpPr>
          <a:xfrm>
            <a:off x="950146" y="775411"/>
            <a:ext cx="10484056" cy="815526"/>
            <a:chOff x="858199" y="915842"/>
            <a:chExt cx="10484056" cy="815526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354496" cy="687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zh-TW" altLang="en-US" b="1" dirty="0">
                  <a:latin typeface="微軟正黑體" pitchFamily="34" charset="-120"/>
                  <a:ea typeface="微軟正黑體" pitchFamily="34" charset="-120"/>
                </a:rPr>
                <a:t>加入購物團購，</a:t>
              </a:r>
              <a:r>
                <a:rPr lang="zh-TW" altLang="zh-TW" b="1" dirty="0">
                  <a:latin typeface="微軟正黑體" pitchFamily="34" charset="-120"/>
                  <a:ea typeface="微軟正黑體" pitchFamily="34" charset="-120"/>
                </a:rPr>
                <a:t>讓使用者快速加入活動，讓社區會員快速購買到所需用品。</a:t>
              </a:r>
            </a:p>
            <a:p>
              <a:endParaRPr lang="zh-TW" altLang="en-US" dirty="0"/>
            </a:p>
          </p:txBody>
        </p:sp>
        <p:sp>
          <p:nvSpPr>
            <p:cNvPr id="14" name="矩形: 圓角 13">
              <a:extLst>
                <a:ext uri="{FF2B5EF4-FFF2-40B4-BE49-F238E27FC236}">
                  <a16:creationId xmlns:a16="http://schemas.microsoft.com/office/drawing/2014/main" id="{B350761C-2EE8-483E-9E13-114B21388F29}"/>
                </a:ext>
              </a:extLst>
            </p:cNvPr>
            <p:cNvSpPr/>
            <p:nvPr/>
          </p:nvSpPr>
          <p:spPr>
            <a:xfrm>
              <a:off x="1109378" y="1018644"/>
              <a:ext cx="645531" cy="522626"/>
            </a:xfrm>
            <a:prstGeom prst="roundRect">
              <a:avLst>
                <a:gd name="adj" fmla="val 10000"/>
              </a:avLst>
            </a:prstGeom>
            <a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3596065"/>
                <a:satOff val="-16735"/>
                <a:lumOff val="-734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4831A2F8-E599-4618-807D-0B6DA6BBD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8757" y="1590937"/>
            <a:ext cx="9655734" cy="48783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6544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35280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CB5BB685-F32E-4556-8388-CB69AC97820C}"/>
              </a:ext>
            </a:extLst>
          </p:cNvPr>
          <p:cNvGrpSpPr/>
          <p:nvPr/>
        </p:nvGrpSpPr>
        <p:grpSpPr>
          <a:xfrm>
            <a:off x="853970" y="745834"/>
            <a:ext cx="10484056" cy="838352"/>
            <a:chOff x="858199" y="915842"/>
            <a:chExt cx="10484056" cy="838352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710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zh-TW" altLang="en-US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會員可自行更換密碼、地址、貢獻值加值</a:t>
              </a: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。</a:t>
              </a:r>
              <a:endPara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lvl="0">
                <a:lnSpc>
                  <a:spcPct val="115000"/>
                </a:lnSpc>
              </a:pPr>
              <a:endParaRPr lang="zh-TW" altLang="zh-TW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矩形: 圓角 12">
              <a:extLst>
                <a:ext uri="{FF2B5EF4-FFF2-40B4-BE49-F238E27FC236}">
                  <a16:creationId xmlns:a16="http://schemas.microsoft.com/office/drawing/2014/main" id="{8115AFCA-2792-4508-A29D-569527BC381B}"/>
                </a:ext>
              </a:extLst>
            </p:cNvPr>
            <p:cNvSpPr/>
            <p:nvPr/>
          </p:nvSpPr>
          <p:spPr>
            <a:xfrm>
              <a:off x="1079456" y="1005833"/>
              <a:ext cx="645531" cy="548247"/>
            </a:xfrm>
            <a:prstGeom prst="roundRect">
              <a:avLst>
                <a:gd name="adj" fmla="val 10000"/>
              </a:avLst>
            </a:prstGeom>
            <a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4" name="圖片 3">
            <a:extLst>
              <a:ext uri="{FF2B5EF4-FFF2-40B4-BE49-F238E27FC236}">
                <a16:creationId xmlns:a16="http://schemas.microsoft.com/office/drawing/2014/main" id="{14FA386B-1879-49C3-905A-89FFE3499D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3139" y="1550599"/>
            <a:ext cx="6095448" cy="48871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5798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655009" y="829222"/>
            <a:ext cx="8065477" cy="5731376"/>
          </a:xfrm>
          <a:prstGeom prst="roundRect">
            <a:avLst/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938" y="829222"/>
            <a:ext cx="6029062" cy="6028778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2D4478CD-2825-460C-9FAC-9DBE1A7A6A2C}"/>
              </a:ext>
            </a:extLst>
          </p:cNvPr>
          <p:cNvSpPr txBox="1"/>
          <p:nvPr/>
        </p:nvSpPr>
        <p:spPr>
          <a:xfrm>
            <a:off x="1314463" y="1049438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目錄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49E853F3-9ABB-4FEA-BDD6-DC84AF208A08}"/>
              </a:ext>
            </a:extLst>
          </p:cNvPr>
          <p:cNvSpPr txBox="1">
            <a:spLocks/>
          </p:cNvSpPr>
          <p:nvPr/>
        </p:nvSpPr>
        <p:spPr>
          <a:xfrm>
            <a:off x="1866493" y="1743384"/>
            <a:ext cx="3744416" cy="41122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發想概念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預期效益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團隊介紹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使用技術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資料庫關聯圖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功能介紹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36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35280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CB5BB685-F32E-4556-8388-CB69AC97820C}"/>
              </a:ext>
            </a:extLst>
          </p:cNvPr>
          <p:cNvGrpSpPr/>
          <p:nvPr/>
        </p:nvGrpSpPr>
        <p:grpSpPr>
          <a:xfrm>
            <a:off x="853970" y="745834"/>
            <a:ext cx="10484056" cy="838352"/>
            <a:chOff x="858199" y="915842"/>
            <a:chExt cx="10484056" cy="838352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710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zh-TW" altLang="en-US" b="1" kern="100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透過歐付寶金流服務，會員可以支持網站永續服務</a:t>
              </a: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。</a:t>
              </a:r>
              <a:endPara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lvl="0">
                <a:lnSpc>
                  <a:spcPct val="115000"/>
                </a:lnSpc>
              </a:pPr>
              <a:endParaRPr lang="zh-TW" altLang="zh-TW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矩形: 圓角 12">
              <a:extLst>
                <a:ext uri="{FF2B5EF4-FFF2-40B4-BE49-F238E27FC236}">
                  <a16:creationId xmlns:a16="http://schemas.microsoft.com/office/drawing/2014/main" id="{8115AFCA-2792-4508-A29D-569527BC381B}"/>
                </a:ext>
              </a:extLst>
            </p:cNvPr>
            <p:cNvSpPr/>
            <p:nvPr/>
          </p:nvSpPr>
          <p:spPr>
            <a:xfrm>
              <a:off x="1079456" y="1005833"/>
              <a:ext cx="645531" cy="548247"/>
            </a:xfrm>
            <a:prstGeom prst="roundRect">
              <a:avLst>
                <a:gd name="adj" fmla="val 10000"/>
              </a:avLst>
            </a:prstGeom>
            <a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5" name="圖片 14">
            <a:extLst>
              <a:ext uri="{FF2B5EF4-FFF2-40B4-BE49-F238E27FC236}">
                <a16:creationId xmlns:a16="http://schemas.microsoft.com/office/drawing/2014/main" id="{C6473E8B-B95B-4233-9C77-8245B7B190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08389" y="1660720"/>
            <a:ext cx="8484470" cy="45798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30CC77F6-457D-4B41-B2E0-6111D4ACF9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4048" y="1664264"/>
            <a:ext cx="2828925" cy="24669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213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12548" y="31780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92EAAD47-75CE-4013-AF0C-6E9AA717B255}"/>
              </a:ext>
            </a:extLst>
          </p:cNvPr>
          <p:cNvGrpSpPr/>
          <p:nvPr/>
        </p:nvGrpSpPr>
        <p:grpSpPr>
          <a:xfrm>
            <a:off x="853971" y="702482"/>
            <a:ext cx="10484056" cy="838352"/>
            <a:chOff x="858199" y="915842"/>
            <a:chExt cx="10484056" cy="838352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710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可快速查找團購項目與服務委託紀錄</a:t>
              </a:r>
              <a:r>
                <a:rPr lang="zh-TW" altLang="en-US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，與同團會員進行聊天功能</a:t>
              </a: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。</a:t>
              </a:r>
              <a:endPara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lvl="0">
                <a:lnSpc>
                  <a:spcPct val="115000"/>
                </a:lnSpc>
              </a:pPr>
              <a:endParaRPr lang="zh-TW" altLang="zh-TW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矩形: 圓角 12">
              <a:extLst>
                <a:ext uri="{FF2B5EF4-FFF2-40B4-BE49-F238E27FC236}">
                  <a16:creationId xmlns:a16="http://schemas.microsoft.com/office/drawing/2014/main" id="{8115AFCA-2792-4508-A29D-569527BC381B}"/>
                </a:ext>
              </a:extLst>
            </p:cNvPr>
            <p:cNvSpPr/>
            <p:nvPr/>
          </p:nvSpPr>
          <p:spPr>
            <a:xfrm>
              <a:off x="1079456" y="1005833"/>
              <a:ext cx="645531" cy="548247"/>
            </a:xfrm>
            <a:prstGeom prst="roundRect">
              <a:avLst>
                <a:gd name="adj" fmla="val 10000"/>
              </a:avLst>
            </a:prstGeom>
            <a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4" name="圖片 13">
            <a:extLst>
              <a:ext uri="{FF2B5EF4-FFF2-40B4-BE49-F238E27FC236}">
                <a16:creationId xmlns:a16="http://schemas.microsoft.com/office/drawing/2014/main" id="{7224B47F-09E9-497B-9074-22433A49FD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4490" y="1495138"/>
            <a:ext cx="9784616" cy="495637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858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14418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017122A5-45BD-47FB-B70C-6129A771B48D}"/>
              </a:ext>
            </a:extLst>
          </p:cNvPr>
          <p:cNvGrpSpPr/>
          <p:nvPr/>
        </p:nvGrpSpPr>
        <p:grpSpPr>
          <a:xfrm>
            <a:off x="853970" y="711224"/>
            <a:ext cx="10484056" cy="838352"/>
            <a:chOff x="858199" y="915842"/>
            <a:chExt cx="10484056" cy="838352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710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鈴鐺提醒功能，可馬上知道</a:t>
              </a:r>
              <a:r>
                <a:rPr lang="zh-TW" altLang="en-US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團購區聊天新訊息、開始與結束時間</a:t>
              </a: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。</a:t>
              </a:r>
              <a:endPara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lvl="0">
                <a:lnSpc>
                  <a:spcPct val="115000"/>
                </a:lnSpc>
              </a:pPr>
              <a:endParaRPr lang="zh-TW" altLang="zh-TW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矩形: 圓角 12">
              <a:extLst>
                <a:ext uri="{FF2B5EF4-FFF2-40B4-BE49-F238E27FC236}">
                  <a16:creationId xmlns:a16="http://schemas.microsoft.com/office/drawing/2014/main" id="{8115AFCA-2792-4508-A29D-569527BC381B}"/>
                </a:ext>
              </a:extLst>
            </p:cNvPr>
            <p:cNvSpPr/>
            <p:nvPr/>
          </p:nvSpPr>
          <p:spPr>
            <a:xfrm>
              <a:off x="1079456" y="1005833"/>
              <a:ext cx="645531" cy="548247"/>
            </a:xfrm>
            <a:prstGeom prst="roundRect">
              <a:avLst>
                <a:gd name="adj" fmla="val 10000"/>
              </a:avLst>
            </a:prstGeom>
            <a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9" name="圖片 8">
            <a:extLst>
              <a:ext uri="{FF2B5EF4-FFF2-40B4-BE49-F238E27FC236}">
                <a16:creationId xmlns:a16="http://schemas.microsoft.com/office/drawing/2014/main" id="{57B40138-66D7-4F7A-9F7B-12BABF210B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1561" y="1502241"/>
            <a:ext cx="9568873" cy="48779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6CDD2297-743D-4482-9949-4F11E8591864}"/>
              </a:ext>
            </a:extLst>
          </p:cNvPr>
          <p:cNvSpPr/>
          <p:nvPr/>
        </p:nvSpPr>
        <p:spPr>
          <a:xfrm>
            <a:off x="8756074" y="1439455"/>
            <a:ext cx="1681018" cy="1249244"/>
          </a:xfrm>
          <a:prstGeom prst="round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506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02182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4251912E-CCD5-4DA0-ACA6-E3E9E8D39E57}"/>
              </a:ext>
            </a:extLst>
          </p:cNvPr>
          <p:cNvGrpSpPr/>
          <p:nvPr/>
        </p:nvGrpSpPr>
        <p:grpSpPr>
          <a:xfrm>
            <a:off x="959383" y="763847"/>
            <a:ext cx="10484056" cy="838352"/>
            <a:chOff x="858199" y="915842"/>
            <a:chExt cx="10484056" cy="838352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710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zh-TW" altLang="zh-TW" sz="1800" b="1" kern="10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管理團購商品</a:t>
              </a:r>
              <a:r>
                <a:rPr lang="en-US" altLang="zh-TW" sz="1800" b="1" kern="10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 : </a:t>
              </a:r>
              <a:r>
                <a:rPr lang="zh-TW" altLang="en-US" sz="1800" b="1" kern="10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可以新增產品種類與產</a:t>
              </a:r>
              <a:r>
                <a:rPr lang="zh-TW" altLang="zh-TW" sz="1800" b="1" kern="10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品上架。</a:t>
              </a:r>
            </a:p>
            <a:p>
              <a:pPr lvl="0">
                <a:lnSpc>
                  <a:spcPct val="115000"/>
                </a:lnSpc>
              </a:pPr>
              <a:endParaRPr lang="zh-TW" altLang="zh-TW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矩形: 圓角 12">
              <a:extLst>
                <a:ext uri="{FF2B5EF4-FFF2-40B4-BE49-F238E27FC236}">
                  <a16:creationId xmlns:a16="http://schemas.microsoft.com/office/drawing/2014/main" id="{8115AFCA-2792-4508-A29D-569527BC381B}"/>
                </a:ext>
              </a:extLst>
            </p:cNvPr>
            <p:cNvSpPr/>
            <p:nvPr/>
          </p:nvSpPr>
          <p:spPr>
            <a:xfrm>
              <a:off x="1079456" y="1005833"/>
              <a:ext cx="645531" cy="548247"/>
            </a:xfrm>
            <a:prstGeom prst="roundRect">
              <a:avLst>
                <a:gd name="adj" fmla="val 10000"/>
              </a:avLst>
            </a:prstGeom>
            <a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07AA3C23-8789-4225-8120-8CC25F0D08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043" y="1550725"/>
            <a:ext cx="10304736" cy="488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25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77562" y="310442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6A074CB3-614F-4A34-B906-678013D92445}"/>
              </a:ext>
            </a:extLst>
          </p:cNvPr>
          <p:cNvGrpSpPr/>
          <p:nvPr/>
        </p:nvGrpSpPr>
        <p:grpSpPr>
          <a:xfrm>
            <a:off x="869784" y="711648"/>
            <a:ext cx="10484056" cy="728231"/>
            <a:chOff x="858199" y="915842"/>
            <a:chExt cx="10484056" cy="728231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3921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en-US" altLang="zh-TW" sz="1800" b="1" kern="0" dirty="0">
                  <a:effectLst/>
                  <a:latin typeface="微軟正黑體" panose="020B0604030504040204" pitchFamily="34" charset="-120"/>
                  <a:cs typeface="Calibri" panose="020F0502020204030204" pitchFamily="34" charset="0"/>
                </a:rPr>
                <a:t>PowerBI : </a:t>
              </a:r>
              <a:r>
                <a:rPr lang="zh-TW" altLang="zh-TW" sz="1800" b="1" kern="0" dirty="0">
                  <a:effectLst/>
                  <a:ea typeface="微軟正黑體" panose="020B0604030504040204" pitchFamily="34" charset="-120"/>
                  <a:cs typeface="Calibri" panose="020F0502020204030204" pitchFamily="34" charset="0"/>
                </a:rPr>
                <a:t>視覺化顯示網站使用紀錄及會員資料。</a:t>
              </a:r>
              <a:endParaRPr lang="zh-TW" altLang="zh-TW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矩形: 圓角 12">
              <a:extLst>
                <a:ext uri="{FF2B5EF4-FFF2-40B4-BE49-F238E27FC236}">
                  <a16:creationId xmlns:a16="http://schemas.microsoft.com/office/drawing/2014/main" id="{8115AFCA-2792-4508-A29D-569527BC381B}"/>
                </a:ext>
              </a:extLst>
            </p:cNvPr>
            <p:cNvSpPr/>
            <p:nvPr/>
          </p:nvSpPr>
          <p:spPr>
            <a:xfrm>
              <a:off x="1079456" y="1005833"/>
              <a:ext cx="645531" cy="548247"/>
            </a:xfrm>
            <a:prstGeom prst="roundRect">
              <a:avLst>
                <a:gd name="adj" fmla="val 10000"/>
              </a:avLst>
            </a:prstGeom>
            <a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C2228B72-0FDA-41A3-A9AC-ADD4D60F4A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8030" y="1507065"/>
            <a:ext cx="9947564" cy="485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3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35280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CB5BB685-F32E-4556-8388-CB69AC97820C}"/>
              </a:ext>
            </a:extLst>
          </p:cNvPr>
          <p:cNvGrpSpPr/>
          <p:nvPr/>
        </p:nvGrpSpPr>
        <p:grpSpPr>
          <a:xfrm>
            <a:off x="853970" y="745834"/>
            <a:ext cx="10484056" cy="838352"/>
            <a:chOff x="858199" y="915842"/>
            <a:chExt cx="10484056" cy="838352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710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zh-TW" altLang="en-US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手機</a:t>
              </a:r>
              <a:r>
                <a:rPr lang="en-US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APP</a:t>
              </a:r>
              <a:r>
                <a:rPr lang="zh-TW" altLang="en-US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頁面登入</a:t>
              </a: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。</a:t>
              </a:r>
              <a:endPara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lvl="0">
                <a:lnSpc>
                  <a:spcPct val="115000"/>
                </a:lnSpc>
              </a:pPr>
              <a:endParaRPr lang="zh-TW" altLang="zh-TW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A371F93D-3D15-4E40-AC23-D1E8EC316054}"/>
              </a:ext>
            </a:extLst>
          </p:cNvPr>
          <p:cNvSpPr/>
          <p:nvPr/>
        </p:nvSpPr>
        <p:spPr>
          <a:xfrm>
            <a:off x="1081479" y="774672"/>
            <a:ext cx="658625" cy="670554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 l="6054" t="9380" r="7526" b="17816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38D2390-AA2F-4ADD-AEE4-4512CCA93FE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346" y="1502903"/>
            <a:ext cx="2284580" cy="49499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3267963-55E7-445B-BCAD-D07CE4D7B26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1502903"/>
            <a:ext cx="2284580" cy="494992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186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3528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061748" y="335280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CB5BB685-F32E-4556-8388-CB69AC97820C}"/>
              </a:ext>
            </a:extLst>
          </p:cNvPr>
          <p:cNvGrpSpPr/>
          <p:nvPr/>
        </p:nvGrpSpPr>
        <p:grpSpPr>
          <a:xfrm>
            <a:off x="853970" y="745834"/>
            <a:ext cx="10484056" cy="838352"/>
            <a:chOff x="858199" y="915842"/>
            <a:chExt cx="10484056" cy="838352"/>
          </a:xfrm>
        </p:grpSpPr>
        <p:sp>
          <p:nvSpPr>
            <p:cNvPr id="10" name="流程圖: 替代程序 9">
              <a:extLst>
                <a:ext uri="{FF2B5EF4-FFF2-40B4-BE49-F238E27FC236}">
                  <a16:creationId xmlns:a16="http://schemas.microsoft.com/office/drawing/2014/main" id="{37E7ECA9-1A40-46B8-897E-9A7322E25BDA}"/>
                </a:ext>
              </a:extLst>
            </p:cNvPr>
            <p:cNvSpPr/>
            <p:nvPr/>
          </p:nvSpPr>
          <p:spPr>
            <a:xfrm>
              <a:off x="858199" y="915842"/>
              <a:ext cx="10484056" cy="728231"/>
            </a:xfrm>
            <a:prstGeom prst="flowChartAlternateProcess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0903B162-EA7D-49BF-89A4-5C12707B9CBD}"/>
                </a:ext>
              </a:extLst>
            </p:cNvPr>
            <p:cNvSpPr txBox="1"/>
            <p:nvPr/>
          </p:nvSpPr>
          <p:spPr>
            <a:xfrm>
              <a:off x="2336800" y="1043487"/>
              <a:ext cx="8452978" cy="710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15000"/>
                </a:lnSpc>
              </a:pPr>
              <a:r>
                <a:rPr lang="zh-TW" altLang="en-US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手機</a:t>
              </a:r>
              <a:r>
                <a:rPr lang="en-US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APP</a:t>
              </a:r>
              <a:r>
                <a:rPr lang="zh-TW" altLang="en-US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 </a:t>
              </a:r>
              <a:r>
                <a:rPr lang="en-US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:</a:t>
              </a:r>
              <a:r>
                <a:rPr lang="zh-TW" altLang="en-US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 可查詢垃圾收集點位置、查詢附近團購資訊、查詢附近倒垃圾團資訊</a:t>
              </a:r>
              <a:r>
                <a:rPr lang="zh-TW" altLang="zh-TW" sz="1800" b="1" kern="100" dirty="0"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onsolas" panose="020B0609020204030204" pitchFamily="49" charset="0"/>
                </a:rPr>
                <a:t>。</a:t>
              </a:r>
              <a:endPara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lvl="0">
                <a:lnSpc>
                  <a:spcPct val="115000"/>
                </a:lnSpc>
              </a:pPr>
              <a:endParaRPr lang="zh-TW" altLang="zh-TW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A371F93D-3D15-4E40-AC23-D1E8EC316054}"/>
              </a:ext>
            </a:extLst>
          </p:cNvPr>
          <p:cNvSpPr/>
          <p:nvPr/>
        </p:nvSpPr>
        <p:spPr>
          <a:xfrm>
            <a:off x="1081479" y="774672"/>
            <a:ext cx="658625" cy="670554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 l="6054" t="9380" r="7526" b="17816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D56679CD-C8FF-4F75-80C2-4F88872135F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446" y="1550599"/>
            <a:ext cx="2244000" cy="486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02FBCFAC-98DD-4D4E-8385-B3EE07C8F22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748" y="1550599"/>
            <a:ext cx="2243999" cy="48679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161E87DA-5581-47E0-8D64-82F8AA35802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752" y="1550599"/>
            <a:ext cx="2243999" cy="48619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08345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4117645" y="72720"/>
            <a:ext cx="8065477" cy="5173983"/>
          </a:xfrm>
          <a:prstGeom prst="roundRect">
            <a:avLst/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" y="2068496"/>
            <a:ext cx="4516011" cy="4789503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B747F8B-2D3F-4A17-935C-C5492192300B}"/>
              </a:ext>
            </a:extLst>
          </p:cNvPr>
          <p:cNvSpPr txBox="1"/>
          <p:nvPr/>
        </p:nvSpPr>
        <p:spPr>
          <a:xfrm>
            <a:off x="6534647" y="820163"/>
            <a:ext cx="3231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專題發想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AE19F45-8E67-4932-B3B4-37557EF7FE05}"/>
              </a:ext>
            </a:extLst>
          </p:cNvPr>
          <p:cNvSpPr txBox="1"/>
          <p:nvPr/>
        </p:nvSpPr>
        <p:spPr>
          <a:xfrm>
            <a:off x="4868840" y="1404938"/>
            <a:ext cx="63830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rgbClr val="000000"/>
                </a:solidFill>
                <a:latin typeface="微軟正黑體修正"/>
              </a:rPr>
              <a:t>       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現在社會中，許多小家庭上班族因太晚下班，除了趕不上垃圾車時間，有時也無法買到想買的生活用品，也造成社區內人與人之間的溝通互動已逐漸減少。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       所以我們希望建立一個能夠在社區互助的平台，避免無人倒垃圾的狀況發生，增加環境整潔，也可團購買到想要的物品，此外開團的聊天室也可以增加社區互動。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875492" y="402013"/>
            <a:ext cx="10263461" cy="4304583"/>
          </a:xfrm>
          <a:prstGeom prst="roundRect">
            <a:avLst/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5593340" y="2744044"/>
            <a:ext cx="6598660" cy="4528902"/>
            <a:chOff x="3019175" y="150000"/>
            <a:chExt cx="9172825" cy="685800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9175" y="150000"/>
              <a:ext cx="2969590" cy="6858000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290" y="2917606"/>
              <a:ext cx="7032710" cy="3839490"/>
            </a:xfrm>
            <a:prstGeom prst="rect">
              <a:avLst/>
            </a:prstGeom>
          </p:spPr>
        </p:pic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CAC41D6-B3D2-46D7-8660-D94EFE31B035}"/>
              </a:ext>
            </a:extLst>
          </p:cNvPr>
          <p:cNvSpPr txBox="1"/>
          <p:nvPr/>
        </p:nvSpPr>
        <p:spPr>
          <a:xfrm>
            <a:off x="2896339" y="957991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預期效益</a:t>
            </a:r>
            <a:endParaRPr lang="zh-TW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F660979-38DA-4108-8EA2-7DCE91EC4353}"/>
              </a:ext>
            </a:extLst>
          </p:cNvPr>
          <p:cNvSpPr txBox="1"/>
          <p:nvPr/>
        </p:nvSpPr>
        <p:spPr>
          <a:xfrm>
            <a:off x="1925660" y="1546650"/>
            <a:ext cx="737813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讓忙碌的需求者有效的處理垃圾。</a:t>
            </a:r>
            <a:endParaRPr lang="zh-TW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可事先查詢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、收藏</a:t>
            </a: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垃圾車到達時間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，利己也助人</a:t>
            </a: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。</a:t>
            </a:r>
            <a:endParaRPr lang="zh-TW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透過團購買到想要的商品。</a:t>
            </a:r>
            <a:endParaRPr lang="zh-TW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設立聊天室，方便團內的社區會員溝通交流。</a:t>
            </a:r>
            <a:endParaRPr lang="zh-TW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培養社區向心力。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4982436" y="442809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sp>
        <p:nvSpPr>
          <p:cNvPr id="56" name="椭圆 29">
            <a:extLst>
              <a:ext uri="{FF2B5EF4-FFF2-40B4-BE49-F238E27FC236}">
                <a16:creationId xmlns:a16="http://schemas.microsoft.com/office/drawing/2014/main" id="{E38DF1CA-C091-45DD-8C6E-DBB6510173C3}"/>
              </a:ext>
            </a:extLst>
          </p:cNvPr>
          <p:cNvSpPr/>
          <p:nvPr/>
        </p:nvSpPr>
        <p:spPr>
          <a:xfrm>
            <a:off x="1810702" y="1179605"/>
            <a:ext cx="2088236" cy="213129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직사각형 16">
            <a:extLst>
              <a:ext uri="{FF2B5EF4-FFF2-40B4-BE49-F238E27FC236}">
                <a16:creationId xmlns:a16="http://schemas.microsoft.com/office/drawing/2014/main" id="{60032D87-B2F0-4CA1-8795-BC9E5D3B4119}"/>
              </a:ext>
            </a:extLst>
          </p:cNvPr>
          <p:cNvSpPr/>
          <p:nvPr/>
        </p:nvSpPr>
        <p:spPr>
          <a:xfrm>
            <a:off x="1610651" y="3547106"/>
            <a:ext cx="2416867" cy="26437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1600" b="1" dirty="0">
                <a:latin typeface="微軟正黑體" pitchFamily="34" charset="-120"/>
                <a:ea typeface="微軟正黑體" pitchFamily="34" charset="-120"/>
              </a:rPr>
              <a:t>郭峰杰</a:t>
            </a:r>
            <a:endParaRPr lang="en-US" altLang="zh-TW" sz="1600" b="1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垃圾服務系統介面設計與功能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服務系統搜尋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服務歷史紀錄查詢、修改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資料庫資料設計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DCC7BABE-B29E-458F-AE8F-C2EE55925F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4" b="19852"/>
          <a:stretch/>
        </p:blipFill>
        <p:spPr>
          <a:xfrm>
            <a:off x="1922496" y="1303438"/>
            <a:ext cx="1864648" cy="1883624"/>
          </a:xfrm>
          <a:prstGeom prst="ellipse">
            <a:avLst/>
          </a:prstGeom>
        </p:spPr>
      </p:pic>
      <p:sp>
        <p:nvSpPr>
          <p:cNvPr id="65" name="矩形: 圓角 64">
            <a:extLst>
              <a:ext uri="{FF2B5EF4-FFF2-40B4-BE49-F238E27FC236}">
                <a16:creationId xmlns:a16="http://schemas.microsoft.com/office/drawing/2014/main" id="{2932D100-4048-4C8F-A429-F6D6AA7C19AD}"/>
              </a:ext>
            </a:extLst>
          </p:cNvPr>
          <p:cNvSpPr/>
          <p:nvPr/>
        </p:nvSpPr>
        <p:spPr>
          <a:xfrm>
            <a:off x="1427817" y="932182"/>
            <a:ext cx="2715541" cy="4960618"/>
          </a:xfrm>
          <a:prstGeom prst="roundRect">
            <a:avLst/>
          </a:prstGeom>
          <a:noFill/>
          <a:ln w="6032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5258661"/>
            <a:chOff x="4761884" y="944156"/>
            <a:chExt cx="2715541" cy="5258661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26437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600" b="1" dirty="0">
                  <a:latin typeface="微軟正黑體" pitchFamily="34" charset="-120"/>
                  <a:ea typeface="微軟正黑體" pitchFamily="34" charset="-120"/>
                </a:rPr>
                <a:t>陳育辰</a:t>
              </a:r>
              <a:endParaRPr lang="en-US" altLang="zh-TW" sz="1600" b="1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會員註冊及登入系統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會員資料查詢、修改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會員驗證信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Google reCAPTCHA API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串接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Xamarin App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開發</a:t>
              </a: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4981662"/>
            <a:chOff x="4761884" y="944156"/>
            <a:chExt cx="2715541" cy="4981662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23667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600" b="1" dirty="0">
                  <a:latin typeface="微軟正黑體" pitchFamily="34" charset="-120"/>
                  <a:ea typeface="微軟正黑體" pitchFamily="34" charset="-120"/>
                </a:rPr>
                <a:t>楊祖育</a:t>
              </a:r>
              <a:endParaRPr lang="en-US" altLang="zh-TW" sz="1600" b="1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團購系統介面設計與功能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後台新增商品與種類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Power BI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報表製作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第三方金流串接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280FE728-F494-4450-B590-C23845251D4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50" b="11550"/>
          <a:stretch/>
        </p:blipFill>
        <p:spPr>
          <a:xfrm>
            <a:off x="5256563" y="1315412"/>
            <a:ext cx="1864648" cy="1883624"/>
          </a:xfrm>
          <a:prstGeom prst="ellipse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2D3527A5-6B41-4AD9-B08B-264F86DE242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74" b="12874"/>
          <a:stretch/>
        </p:blipFill>
        <p:spPr>
          <a:xfrm>
            <a:off x="8598872" y="1323742"/>
            <a:ext cx="1848163" cy="1866963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4982436" y="433573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5258661"/>
            <a:chOff x="4761884" y="944156"/>
            <a:chExt cx="2715541" cy="5258661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26437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600" b="1" dirty="0">
                  <a:latin typeface="微軟正黑體" pitchFamily="34" charset="-120"/>
                  <a:ea typeface="微軟正黑體" pitchFamily="34" charset="-120"/>
                </a:rPr>
                <a:t>戴君帆</a:t>
              </a:r>
              <a:endParaRPr lang="en-US" altLang="zh-TW" sz="1600" b="1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各部分功能整合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新增團購服務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網頁介面風格設計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資料庫設計及維護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5258661"/>
            <a:chOff x="4761884" y="944156"/>
            <a:chExt cx="2715541" cy="5258661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26437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600" b="1" dirty="0">
                  <a:latin typeface="微軟正黑體" pitchFamily="34" charset="-120"/>
                  <a:ea typeface="微軟正黑體" pitchFamily="34" charset="-120"/>
                </a:rPr>
                <a:t>戴愷頫</a:t>
              </a:r>
              <a:endParaRPr lang="en-US" altLang="zh-TW" sz="1600" b="1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新增倒垃圾服務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歷史紀錄及聊天室系統開發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訊息通知系統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資料庫設計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55F4A959-0246-490F-B896-EF34FE8DE4AD}"/>
              </a:ext>
            </a:extLst>
          </p:cNvPr>
          <p:cNvGrpSpPr/>
          <p:nvPr/>
        </p:nvGrpSpPr>
        <p:grpSpPr>
          <a:xfrm>
            <a:off x="1427817" y="944156"/>
            <a:ext cx="2715541" cy="4981662"/>
            <a:chOff x="4761884" y="944156"/>
            <a:chExt cx="2715541" cy="4981662"/>
          </a:xfrm>
        </p:grpSpPr>
        <p:sp>
          <p:nvSpPr>
            <p:cNvPr id="20" name="椭圆 29">
              <a:extLst>
                <a:ext uri="{FF2B5EF4-FFF2-40B4-BE49-F238E27FC236}">
                  <a16:creationId xmlns:a16="http://schemas.microsoft.com/office/drawing/2014/main" id="{84724250-2906-46BE-8CB8-AA888F204F0B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직사각형 16">
              <a:extLst>
                <a:ext uri="{FF2B5EF4-FFF2-40B4-BE49-F238E27FC236}">
                  <a16:creationId xmlns:a16="http://schemas.microsoft.com/office/drawing/2014/main" id="{E756CCBD-8824-4FDB-99A0-210C9B876C3C}"/>
                </a:ext>
              </a:extLst>
            </p:cNvPr>
            <p:cNvSpPr/>
            <p:nvPr/>
          </p:nvSpPr>
          <p:spPr>
            <a:xfrm>
              <a:off x="4944718" y="3559080"/>
              <a:ext cx="2416867" cy="23667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600" b="1" dirty="0">
                  <a:latin typeface="微軟正黑體" pitchFamily="34" charset="-120"/>
                  <a:ea typeface="微軟正黑體" pitchFamily="34" charset="-120"/>
                </a:rPr>
                <a:t>周祺鈞</a:t>
              </a:r>
              <a:endParaRPr lang="en-US" altLang="zh-TW" sz="1600" b="1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垃圾車點位搜尋、收藏服務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Google Map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 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API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串接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政府開放資料導入資料庫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資料庫設計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Power BI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 資訊視覺化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8308011B-A826-4497-93CA-B3BDCFC6E86B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C49AF459-3AFE-4989-B745-0178FC9964B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" t="5929" r="-507" b="14532"/>
          <a:stretch/>
        </p:blipFill>
        <p:spPr>
          <a:xfrm>
            <a:off x="1922496" y="1320372"/>
            <a:ext cx="1864648" cy="1883624"/>
          </a:xfrm>
          <a:prstGeom prst="ellipse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D55CF349-9535-410C-836F-3FEB9D7E231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18" b="12118"/>
          <a:stretch/>
        </p:blipFill>
        <p:spPr>
          <a:xfrm>
            <a:off x="5256563" y="1322224"/>
            <a:ext cx="1864648" cy="1883624"/>
          </a:xfrm>
          <a:prstGeom prst="ellipse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9B0B1823-0586-46FF-A06F-3058349918B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9" b="14869"/>
          <a:stretch/>
        </p:blipFill>
        <p:spPr>
          <a:xfrm>
            <a:off x="8590630" y="1315412"/>
            <a:ext cx="1864648" cy="188362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97149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27660" y="390616"/>
            <a:ext cx="11536679" cy="6580445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CC4ED1D8-CB2F-475A-951F-84BEF66A67C9}"/>
              </a:ext>
            </a:extLst>
          </p:cNvPr>
          <p:cNvGrpSpPr/>
          <p:nvPr/>
        </p:nvGrpSpPr>
        <p:grpSpPr>
          <a:xfrm>
            <a:off x="9311306" y="959888"/>
            <a:ext cx="2143517" cy="2694965"/>
            <a:chOff x="5180852" y="977429"/>
            <a:chExt cx="1983438" cy="1703244"/>
          </a:xfrm>
        </p:grpSpPr>
        <p:sp>
          <p:nvSpPr>
            <p:cNvPr id="34" name="Google Shape;82;p14">
              <a:extLst>
                <a:ext uri="{FF2B5EF4-FFF2-40B4-BE49-F238E27FC236}">
                  <a16:creationId xmlns:a16="http://schemas.microsoft.com/office/drawing/2014/main" id="{C5DCB75A-82B7-4DA4-AD4D-3E57C965D69A}"/>
                </a:ext>
              </a:extLst>
            </p:cNvPr>
            <p:cNvSpPr txBox="1"/>
            <p:nvPr/>
          </p:nvSpPr>
          <p:spPr>
            <a:xfrm>
              <a:off x="5180852" y="1031910"/>
              <a:ext cx="1351116" cy="3717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>
                <a:defRPr lang="zh-CN"/>
              </a:defPPr>
              <a:lvl1pPr indent="0" algn="ctr" latinLnBrk="1">
                <a:spcBef>
                  <a:spcPts val="0"/>
                </a:spcBef>
                <a:spcAft>
                  <a:spcPts val="1600"/>
                </a:spcAft>
                <a:buFont typeface="Arial" pitchFamily="34" charset="0"/>
                <a:buNone/>
                <a:defRPr sz="1600" b="1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defRPr>
              </a:lvl1pPr>
              <a:lvl2pPr marL="742950" indent="-285750" latinLnBrk="1">
                <a:spcBef>
                  <a:spcPct val="20000"/>
                </a:spcBef>
                <a:buFont typeface="Arial" pitchFamily="34" charset="0"/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Font typeface="Arial" pitchFamily="34" charset="0"/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Font typeface="Arial" pitchFamily="34" charset="0"/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Font typeface="Arial" pitchFamily="34" charset="0"/>
                <a:buChar char="»"/>
                <a:defRPr sz="2000"/>
              </a:lvl5pPr>
              <a:lvl6pPr marL="25146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6pPr>
              <a:lvl7pPr marL="29718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7pPr>
              <a:lvl8pPr marL="34290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8pPr>
              <a:lvl9pPr marL="38862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9pPr>
            </a:lstStyle>
            <a:p>
              <a:r>
                <a:rPr lang="zh-TW" altLang="en-US" dirty="0"/>
                <a:t>資料庫</a:t>
              </a:r>
              <a:endParaRPr dirty="0"/>
            </a:p>
          </p:txBody>
        </p:sp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C347BA8F-B33A-4AAA-851F-58E9924202F5}"/>
                </a:ext>
              </a:extLst>
            </p:cNvPr>
            <p:cNvGrpSpPr/>
            <p:nvPr/>
          </p:nvGrpSpPr>
          <p:grpSpPr>
            <a:xfrm>
              <a:off x="5336170" y="977429"/>
              <a:ext cx="1828120" cy="1703244"/>
              <a:chOff x="5336170" y="977429"/>
              <a:chExt cx="1828120" cy="1703244"/>
            </a:xfrm>
          </p:grpSpPr>
          <p:sp>
            <p:nvSpPr>
              <p:cNvPr id="36" name="矩形: 圓角 35">
                <a:extLst>
                  <a:ext uri="{FF2B5EF4-FFF2-40B4-BE49-F238E27FC236}">
                    <a16:creationId xmlns:a16="http://schemas.microsoft.com/office/drawing/2014/main" id="{8C03269F-A5EF-42A5-B303-25BD6C033DAF}"/>
                  </a:ext>
                </a:extLst>
              </p:cNvPr>
              <p:cNvSpPr/>
              <p:nvPr/>
            </p:nvSpPr>
            <p:spPr>
              <a:xfrm>
                <a:off x="5336170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37" name="Google Shape;72;p14">
                <a:extLst>
                  <a:ext uri="{FF2B5EF4-FFF2-40B4-BE49-F238E27FC236}">
                    <a16:creationId xmlns:a16="http://schemas.microsoft.com/office/drawing/2014/main" id="{52E34BEC-4237-4B2B-A431-2ED7F71193F7}"/>
                  </a:ext>
                </a:extLst>
              </p:cNvPr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824420" y="1509298"/>
                <a:ext cx="1001056" cy="7012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7" name="群組 6">
            <a:extLst>
              <a:ext uri="{FF2B5EF4-FFF2-40B4-BE49-F238E27FC236}">
                <a16:creationId xmlns:a16="http://schemas.microsoft.com/office/drawing/2014/main" id="{8B7A06AB-45A0-4731-8C04-DD783C1DBCE6}"/>
              </a:ext>
            </a:extLst>
          </p:cNvPr>
          <p:cNvGrpSpPr/>
          <p:nvPr/>
        </p:nvGrpSpPr>
        <p:grpSpPr>
          <a:xfrm>
            <a:off x="4926517" y="936638"/>
            <a:ext cx="4205540" cy="2718215"/>
            <a:chOff x="5378814" y="964759"/>
            <a:chExt cx="4175048" cy="3051093"/>
          </a:xfrm>
        </p:grpSpPr>
        <p:sp>
          <p:nvSpPr>
            <p:cNvPr id="56" name="Google Shape;79;p14">
              <a:extLst>
                <a:ext uri="{FF2B5EF4-FFF2-40B4-BE49-F238E27FC236}">
                  <a16:creationId xmlns:a16="http://schemas.microsoft.com/office/drawing/2014/main" id="{87E2E1BA-28F0-4F7E-954B-C06836274B33}"/>
                </a:ext>
              </a:extLst>
            </p:cNvPr>
            <p:cNvSpPr txBox="1"/>
            <p:nvPr/>
          </p:nvSpPr>
          <p:spPr>
            <a:xfrm>
              <a:off x="5378814" y="1021214"/>
              <a:ext cx="1982924" cy="54859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>
                <a:defRPr lang="zh-CN"/>
              </a:defPPr>
              <a:lvl1pPr indent="0" algn="ctr" latinLnBrk="1">
                <a:spcBef>
                  <a:spcPts val="0"/>
                </a:spcBef>
                <a:spcAft>
                  <a:spcPts val="1600"/>
                </a:spcAft>
                <a:buFont typeface="Arial" pitchFamily="34" charset="0"/>
                <a:buNone/>
                <a:defRPr sz="1600" b="1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defRPr>
              </a:lvl1pPr>
              <a:lvl2pPr marL="742950" indent="-285750" latinLnBrk="1">
                <a:spcBef>
                  <a:spcPct val="20000"/>
                </a:spcBef>
                <a:buFont typeface="Arial" pitchFamily="34" charset="0"/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Font typeface="Arial" pitchFamily="34" charset="0"/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Font typeface="Arial" pitchFamily="34" charset="0"/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Font typeface="Arial" pitchFamily="34" charset="0"/>
                <a:buChar char="»"/>
                <a:defRPr sz="2000"/>
              </a:lvl5pPr>
              <a:lvl6pPr marL="25146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6pPr>
              <a:lvl7pPr marL="29718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7pPr>
              <a:lvl8pPr marL="34290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8pPr>
              <a:lvl9pPr marL="38862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9pPr>
            </a:lstStyle>
            <a:p>
              <a:r>
                <a:rPr lang="zh-TW" altLang="en-US" dirty="0"/>
                <a:t>後端技術</a:t>
              </a:r>
              <a:endParaRPr dirty="0"/>
            </a:p>
          </p:txBody>
        </p:sp>
        <p:sp>
          <p:nvSpPr>
            <p:cNvPr id="57" name="矩形: 圓角 56">
              <a:extLst>
                <a:ext uri="{FF2B5EF4-FFF2-40B4-BE49-F238E27FC236}">
                  <a16:creationId xmlns:a16="http://schemas.microsoft.com/office/drawing/2014/main" id="{80BDC842-A8AC-42F0-BAF4-0D72E35BD418}"/>
                </a:ext>
              </a:extLst>
            </p:cNvPr>
            <p:cNvSpPr/>
            <p:nvPr/>
          </p:nvSpPr>
          <p:spPr>
            <a:xfrm>
              <a:off x="5464943" y="964759"/>
              <a:ext cx="4088919" cy="3051093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9" name="Google Shape;67;p14">
              <a:extLst>
                <a:ext uri="{FF2B5EF4-FFF2-40B4-BE49-F238E27FC236}">
                  <a16:creationId xmlns:a16="http://schemas.microsoft.com/office/drawing/2014/main" id="{E3BB5395-60FA-445E-BC1D-14BE9ECFB2A7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l="20129" t="5749" r="20123" b="7668"/>
            <a:stretch/>
          </p:blipFill>
          <p:spPr>
            <a:xfrm>
              <a:off x="5784034" y="2376037"/>
              <a:ext cx="1249962" cy="13863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8;p14">
              <a:extLst>
                <a:ext uri="{FF2B5EF4-FFF2-40B4-BE49-F238E27FC236}">
                  <a16:creationId xmlns:a16="http://schemas.microsoft.com/office/drawing/2014/main" id="{6A904CBF-D609-443F-974E-F8C192A1806C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691420" y="1388979"/>
              <a:ext cx="1604775" cy="9362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9;p14">
              <a:extLst>
                <a:ext uri="{FF2B5EF4-FFF2-40B4-BE49-F238E27FC236}">
                  <a16:creationId xmlns:a16="http://schemas.microsoft.com/office/drawing/2014/main" id="{1E3539EB-DD6C-42B2-A653-76FD6F4CE862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262728" y="2570407"/>
              <a:ext cx="2066931" cy="106033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2" name="群組 61">
            <a:extLst>
              <a:ext uri="{FF2B5EF4-FFF2-40B4-BE49-F238E27FC236}">
                <a16:creationId xmlns:a16="http://schemas.microsoft.com/office/drawing/2014/main" id="{861A814E-6048-40EA-8032-107A76616C19}"/>
              </a:ext>
            </a:extLst>
          </p:cNvPr>
          <p:cNvGrpSpPr/>
          <p:nvPr/>
        </p:nvGrpSpPr>
        <p:grpSpPr>
          <a:xfrm>
            <a:off x="5854515" y="3876259"/>
            <a:ext cx="2687722" cy="2793600"/>
            <a:chOff x="7115650" y="977429"/>
            <a:chExt cx="1992857" cy="1703244"/>
          </a:xfrm>
        </p:grpSpPr>
        <p:sp>
          <p:nvSpPr>
            <p:cNvPr id="63" name="Google Shape;79;p14">
              <a:extLst>
                <a:ext uri="{FF2B5EF4-FFF2-40B4-BE49-F238E27FC236}">
                  <a16:creationId xmlns:a16="http://schemas.microsoft.com/office/drawing/2014/main" id="{D63B33E1-17FF-4863-A0DC-F6ADBD191D7E}"/>
                </a:ext>
              </a:extLst>
            </p:cNvPr>
            <p:cNvSpPr txBox="1"/>
            <p:nvPr/>
          </p:nvSpPr>
          <p:spPr>
            <a:xfrm>
              <a:off x="7115650" y="1043119"/>
              <a:ext cx="1249210" cy="3717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>
                <a:defRPr lang="zh-CN"/>
              </a:defPPr>
              <a:lvl1pPr indent="0" algn="ctr" latinLnBrk="1">
                <a:spcBef>
                  <a:spcPts val="0"/>
                </a:spcBef>
                <a:spcAft>
                  <a:spcPts val="1600"/>
                </a:spcAft>
                <a:buFont typeface="Arial" pitchFamily="34" charset="0"/>
                <a:buNone/>
                <a:defRPr sz="1600" b="1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defRPr>
              </a:lvl1pPr>
              <a:lvl2pPr marL="742950" indent="-285750" latinLnBrk="1">
                <a:spcBef>
                  <a:spcPct val="20000"/>
                </a:spcBef>
                <a:buFont typeface="Arial" pitchFamily="34" charset="0"/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Font typeface="Arial" pitchFamily="34" charset="0"/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Font typeface="Arial" pitchFamily="34" charset="0"/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Font typeface="Arial" pitchFamily="34" charset="0"/>
                <a:buChar char="»"/>
                <a:defRPr sz="2000"/>
              </a:lvl5pPr>
              <a:lvl6pPr marL="25146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6pPr>
              <a:lvl7pPr marL="29718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7pPr>
              <a:lvl8pPr marL="34290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8pPr>
              <a:lvl9pPr marL="38862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9pPr>
            </a:lstStyle>
            <a:p>
              <a:r>
                <a:rPr lang="zh-TW" altLang="en-US" dirty="0"/>
                <a:t>檔案共編</a:t>
              </a:r>
              <a:endParaRPr dirty="0"/>
            </a:p>
          </p:txBody>
        </p:sp>
        <p:grpSp>
          <p:nvGrpSpPr>
            <p:cNvPr id="64" name="群組 63">
              <a:extLst>
                <a:ext uri="{FF2B5EF4-FFF2-40B4-BE49-F238E27FC236}">
                  <a16:creationId xmlns:a16="http://schemas.microsoft.com/office/drawing/2014/main" id="{AEDC0205-4BBD-4165-A07B-DB9946DCDB9F}"/>
                </a:ext>
              </a:extLst>
            </p:cNvPr>
            <p:cNvGrpSpPr/>
            <p:nvPr/>
          </p:nvGrpSpPr>
          <p:grpSpPr>
            <a:xfrm>
              <a:off x="7280387" y="977429"/>
              <a:ext cx="1828120" cy="1703244"/>
              <a:chOff x="7280387" y="977429"/>
              <a:chExt cx="1828120" cy="1703244"/>
            </a:xfrm>
          </p:grpSpPr>
          <p:sp>
            <p:nvSpPr>
              <p:cNvPr id="65" name="矩形: 圓角 64">
                <a:extLst>
                  <a:ext uri="{FF2B5EF4-FFF2-40B4-BE49-F238E27FC236}">
                    <a16:creationId xmlns:a16="http://schemas.microsoft.com/office/drawing/2014/main" id="{20FCD4F6-5E81-4A10-8B34-5437949384A7}"/>
                  </a:ext>
                </a:extLst>
              </p:cNvPr>
              <p:cNvSpPr/>
              <p:nvPr/>
            </p:nvSpPr>
            <p:spPr>
              <a:xfrm>
                <a:off x="7280387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66" name="圖片 65">
                <a:extLst>
                  <a:ext uri="{FF2B5EF4-FFF2-40B4-BE49-F238E27FC236}">
                    <a16:creationId xmlns:a16="http://schemas.microsoft.com/office/drawing/2014/main" id="{28F985F8-6DA0-47A0-BEE5-B05D424936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31510" y="1470111"/>
                <a:ext cx="974999" cy="800698"/>
              </a:xfrm>
              <a:prstGeom prst="rect">
                <a:avLst/>
              </a:prstGeom>
            </p:spPr>
          </p:pic>
        </p:grp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3543FBB3-739F-4445-AC18-0507F4C6158B}"/>
              </a:ext>
            </a:extLst>
          </p:cNvPr>
          <p:cNvGrpSpPr/>
          <p:nvPr/>
        </p:nvGrpSpPr>
        <p:grpSpPr>
          <a:xfrm>
            <a:off x="8810594" y="3876259"/>
            <a:ext cx="2644229" cy="2793600"/>
            <a:chOff x="9225362" y="4108673"/>
            <a:chExt cx="2458639" cy="3051038"/>
          </a:xfrm>
        </p:grpSpPr>
        <p:grpSp>
          <p:nvGrpSpPr>
            <p:cNvPr id="42" name="群組 41">
              <a:extLst>
                <a:ext uri="{FF2B5EF4-FFF2-40B4-BE49-F238E27FC236}">
                  <a16:creationId xmlns:a16="http://schemas.microsoft.com/office/drawing/2014/main" id="{BB3343A9-0719-4139-84BB-4831182FD060}"/>
                </a:ext>
              </a:extLst>
            </p:cNvPr>
            <p:cNvGrpSpPr/>
            <p:nvPr/>
          </p:nvGrpSpPr>
          <p:grpSpPr>
            <a:xfrm>
              <a:off x="9225362" y="4108673"/>
              <a:ext cx="2458639" cy="3051038"/>
              <a:chOff x="7164599" y="973594"/>
              <a:chExt cx="1943909" cy="1707079"/>
            </a:xfrm>
          </p:grpSpPr>
          <p:sp>
            <p:nvSpPr>
              <p:cNvPr id="43" name="Google Shape;79;p14">
                <a:extLst>
                  <a:ext uri="{FF2B5EF4-FFF2-40B4-BE49-F238E27FC236}">
                    <a16:creationId xmlns:a16="http://schemas.microsoft.com/office/drawing/2014/main" id="{015C5FBE-5120-43CC-B927-1E94A4399F10}"/>
                  </a:ext>
                </a:extLst>
              </p:cNvPr>
              <p:cNvSpPr txBox="1"/>
              <p:nvPr/>
            </p:nvSpPr>
            <p:spPr>
              <a:xfrm>
                <a:off x="7164599" y="973594"/>
                <a:ext cx="1249210" cy="371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>
                  <a:defRPr lang="zh-CN"/>
                </a:defPPr>
                <a:lvl1pPr indent="0" algn="ctr" latinLnBrk="1">
                  <a:spcBef>
                    <a:spcPts val="0"/>
                  </a:spcBef>
                  <a:spcAft>
                    <a:spcPts val="1600"/>
                  </a:spcAft>
                  <a:buFont typeface="Arial" pitchFamily="34" charset="0"/>
                  <a:buNone/>
                  <a:defRPr sz="1600" b="1">
                    <a:solidFill>
                      <a:srgbClr val="3B3838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defRPr>
                </a:lvl1pPr>
                <a:lvl2pPr marL="742950" indent="-285750" latinLnBrk="1">
                  <a:spcBef>
                    <a:spcPct val="20000"/>
                  </a:spcBef>
                  <a:buFont typeface="Arial" pitchFamily="34" charset="0"/>
                  <a:buChar char="–"/>
                  <a:defRPr sz="2800"/>
                </a:lvl2pPr>
                <a:lvl3pPr marL="1143000" indent="-228600" latinLnBrk="1">
                  <a:spcBef>
                    <a:spcPct val="20000"/>
                  </a:spcBef>
                  <a:buFont typeface="Arial" pitchFamily="34" charset="0"/>
                  <a:buChar char="•"/>
                  <a:defRPr sz="2400"/>
                </a:lvl3pPr>
                <a:lvl4pPr marL="1600200" indent="-228600" latinLnBrk="1">
                  <a:spcBef>
                    <a:spcPct val="20000"/>
                  </a:spcBef>
                  <a:buFont typeface="Arial" pitchFamily="34" charset="0"/>
                  <a:buChar char="–"/>
                  <a:defRPr sz="2000"/>
                </a:lvl4pPr>
                <a:lvl5pPr marL="2057400" indent="-228600" latinLnBrk="1">
                  <a:spcBef>
                    <a:spcPct val="20000"/>
                  </a:spcBef>
                  <a:buFont typeface="Arial" pitchFamily="34" charset="0"/>
                  <a:buChar char="»"/>
                  <a:defRPr sz="2000"/>
                </a:lvl5pPr>
                <a:lvl6pPr marL="2514600" indent="-228600" latinLnBrk="1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6pPr>
                <a:lvl7pPr marL="2971800" indent="-228600" latinLnBrk="1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7pPr>
                <a:lvl8pPr marL="3429000" indent="-228600" latinLnBrk="1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8pPr>
                <a:lvl9pPr marL="3886200" indent="-228600" latinLnBrk="1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9pPr>
              </a:lstStyle>
              <a:p>
                <a:r>
                  <a:rPr lang="zh-TW" altLang="en-US" dirty="0"/>
                  <a:t>雲端儲存</a:t>
                </a:r>
                <a:endParaRPr dirty="0"/>
              </a:p>
            </p:txBody>
          </p:sp>
          <p:sp>
            <p:nvSpPr>
              <p:cNvPr id="45" name="矩形: 圓角 44">
                <a:extLst>
                  <a:ext uri="{FF2B5EF4-FFF2-40B4-BE49-F238E27FC236}">
                    <a16:creationId xmlns:a16="http://schemas.microsoft.com/office/drawing/2014/main" id="{822E0811-E2A9-4F23-B6E6-7A32F78E30F3}"/>
                  </a:ext>
                </a:extLst>
              </p:cNvPr>
              <p:cNvSpPr/>
              <p:nvPr/>
            </p:nvSpPr>
            <p:spPr>
              <a:xfrm>
                <a:off x="7280388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68" name="Picture 30" descr="Cloud Services – GCI Support Inc – Cloud Provider">
              <a:extLst>
                <a:ext uri="{FF2B5EF4-FFF2-40B4-BE49-F238E27FC236}">
                  <a16:creationId xmlns:a16="http://schemas.microsoft.com/office/drawing/2014/main" id="{D866899F-BDA3-4CB7-A37A-63A5C91DB3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2531" y="5198219"/>
              <a:ext cx="1747899" cy="10943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D7F3605F-D4C2-41C7-BC72-80B24E911C90}"/>
              </a:ext>
            </a:extLst>
          </p:cNvPr>
          <p:cNvGrpSpPr/>
          <p:nvPr/>
        </p:nvGrpSpPr>
        <p:grpSpPr>
          <a:xfrm>
            <a:off x="622240" y="936298"/>
            <a:ext cx="4054950" cy="2718555"/>
            <a:chOff x="912518" y="959888"/>
            <a:chExt cx="4343032" cy="3060101"/>
          </a:xfrm>
        </p:grpSpPr>
        <p:pic>
          <p:nvPicPr>
            <p:cNvPr id="19" name="Google Shape;64;p14">
              <a:extLst>
                <a:ext uri="{FF2B5EF4-FFF2-40B4-BE49-F238E27FC236}">
                  <a16:creationId xmlns:a16="http://schemas.microsoft.com/office/drawing/2014/main" id="{D1FBB012-5F22-45F7-BF20-AD76E2186717}"/>
                </a:ext>
              </a:extLst>
            </p:cNvPr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1351249" y="2889290"/>
              <a:ext cx="796522" cy="8909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65;p14">
              <a:extLst>
                <a:ext uri="{FF2B5EF4-FFF2-40B4-BE49-F238E27FC236}">
                  <a16:creationId xmlns:a16="http://schemas.microsoft.com/office/drawing/2014/main" id="{78236F8B-F4DC-466C-9BE0-78328858CC8E}"/>
                </a:ext>
              </a:extLst>
            </p:cNvPr>
            <p:cNvPicPr preferRelativeResize="0"/>
            <p:nvPr/>
          </p:nvPicPr>
          <p:blipFill rotWithShape="1">
            <a:blip r:embed="rId12">
              <a:alphaModFix/>
            </a:blip>
            <a:srcRect l="5049" t="5132" r="4624" b="7440"/>
            <a:stretch/>
          </p:blipFill>
          <p:spPr>
            <a:xfrm>
              <a:off x="2586502" y="2905632"/>
              <a:ext cx="796522" cy="89094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78;p14">
              <a:extLst>
                <a:ext uri="{FF2B5EF4-FFF2-40B4-BE49-F238E27FC236}">
                  <a16:creationId xmlns:a16="http://schemas.microsoft.com/office/drawing/2014/main" id="{B59E7B4D-0288-4D5A-BDC7-A6D2D15D8AE0}"/>
                </a:ext>
              </a:extLst>
            </p:cNvPr>
            <p:cNvSpPr txBox="1">
              <a:spLocks/>
            </p:cNvSpPr>
            <p:nvPr/>
          </p:nvSpPr>
          <p:spPr>
            <a:xfrm>
              <a:off x="965342" y="1054028"/>
              <a:ext cx="1107849" cy="587378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>
                <a:defRPr lang="zh-CN"/>
              </a:defPPr>
              <a:lvl1pPr indent="0" algn="ctr" latinLnBrk="1">
                <a:spcBef>
                  <a:spcPts val="0"/>
                </a:spcBef>
                <a:spcAft>
                  <a:spcPts val="1600"/>
                </a:spcAft>
                <a:buFont typeface="Arial" pitchFamily="34" charset="0"/>
                <a:buNone/>
                <a:defRPr sz="1600" b="1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defRPr>
              </a:lvl1pPr>
              <a:lvl2pPr marL="742950" indent="-285750" latinLnBrk="1">
                <a:spcBef>
                  <a:spcPct val="20000"/>
                </a:spcBef>
                <a:buFont typeface="Arial" pitchFamily="34" charset="0"/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Font typeface="Arial" pitchFamily="34" charset="0"/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Font typeface="Arial" pitchFamily="34" charset="0"/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Font typeface="Arial" pitchFamily="34" charset="0"/>
                <a:buChar char="»"/>
                <a:defRPr sz="2000"/>
              </a:lvl5pPr>
              <a:lvl6pPr marL="25146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6pPr>
              <a:lvl7pPr marL="29718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7pPr>
              <a:lvl8pPr marL="34290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8pPr>
              <a:lvl9pPr marL="38862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9pPr>
            </a:lstStyle>
            <a:p>
              <a:r>
                <a:rPr lang="zh-TW" altLang="en-US" dirty="0"/>
                <a:t>前端技術</a:t>
              </a: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2382CDD3-68D4-4BD2-AE52-7695C8B2D520}"/>
                </a:ext>
              </a:extLst>
            </p:cNvPr>
            <p:cNvSpPr/>
            <p:nvPr/>
          </p:nvSpPr>
          <p:spPr>
            <a:xfrm>
              <a:off x="912518" y="959888"/>
              <a:ext cx="4343032" cy="3060101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3" name="Google Shape;61;p14">
              <a:extLst>
                <a:ext uri="{FF2B5EF4-FFF2-40B4-BE49-F238E27FC236}">
                  <a16:creationId xmlns:a16="http://schemas.microsoft.com/office/drawing/2014/main" id="{63194927-98C2-437C-BF50-8264E4D6C128}"/>
                </a:ext>
              </a:extLst>
            </p:cNvPr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3931983" y="1625733"/>
              <a:ext cx="594839" cy="94690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62;p14">
              <a:extLst>
                <a:ext uri="{FF2B5EF4-FFF2-40B4-BE49-F238E27FC236}">
                  <a16:creationId xmlns:a16="http://schemas.microsoft.com/office/drawing/2014/main" id="{003A664A-2CF3-4490-8DEC-42C1429DF982}"/>
                </a:ext>
              </a:extLst>
            </p:cNvPr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>
              <a:off x="1447093" y="1544878"/>
              <a:ext cx="594839" cy="9469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63;p14">
              <a:extLst>
                <a:ext uri="{FF2B5EF4-FFF2-40B4-BE49-F238E27FC236}">
                  <a16:creationId xmlns:a16="http://schemas.microsoft.com/office/drawing/2014/main" id="{26010073-C327-4A17-9544-FCE23EF58874}"/>
                </a:ext>
              </a:extLst>
            </p:cNvPr>
            <p:cNvPicPr preferRelativeResize="0"/>
            <p:nvPr/>
          </p:nvPicPr>
          <p:blipFill rotWithShape="1">
            <a:blip r:embed="rId15">
              <a:alphaModFix/>
            </a:blip>
            <a:srcRect l="14559" r="14559"/>
            <a:stretch/>
          </p:blipFill>
          <p:spPr>
            <a:xfrm>
              <a:off x="2687342" y="1596875"/>
              <a:ext cx="594842" cy="9469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620C5D86-E384-4D42-9BD3-B7407E1107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0063" y="2896826"/>
              <a:ext cx="1158677" cy="955909"/>
            </a:xfrm>
            <a:prstGeom prst="rect">
              <a:avLst/>
            </a:prstGeom>
          </p:spPr>
        </p:pic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51617C99-56E5-45FB-9C3C-15C2E3CF8B6E}"/>
              </a:ext>
            </a:extLst>
          </p:cNvPr>
          <p:cNvGrpSpPr/>
          <p:nvPr/>
        </p:nvGrpSpPr>
        <p:grpSpPr>
          <a:xfrm>
            <a:off x="592146" y="3845516"/>
            <a:ext cx="5054501" cy="2833316"/>
            <a:chOff x="849995" y="4108673"/>
            <a:chExt cx="5052449" cy="3092905"/>
          </a:xfrm>
        </p:grpSpPr>
        <p:sp>
          <p:nvSpPr>
            <p:cNvPr id="49" name="矩形: 圓角 48">
              <a:extLst>
                <a:ext uri="{FF2B5EF4-FFF2-40B4-BE49-F238E27FC236}">
                  <a16:creationId xmlns:a16="http://schemas.microsoft.com/office/drawing/2014/main" id="{CCD7C081-6159-446E-9C59-6E1C6BEAFAF3}"/>
                </a:ext>
              </a:extLst>
            </p:cNvPr>
            <p:cNvSpPr/>
            <p:nvPr/>
          </p:nvSpPr>
          <p:spPr>
            <a:xfrm>
              <a:off x="872077" y="4108673"/>
              <a:ext cx="5030367" cy="3092905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1" name="Google Shape;76;p14">
              <a:extLst>
                <a:ext uri="{FF2B5EF4-FFF2-40B4-BE49-F238E27FC236}">
                  <a16:creationId xmlns:a16="http://schemas.microsoft.com/office/drawing/2014/main" id="{C48FE421-EEBE-4318-B590-0FD6E8BE9129}"/>
                </a:ext>
              </a:extLst>
            </p:cNvPr>
            <p:cNvPicPr preferRelativeResize="0"/>
            <p:nvPr/>
          </p:nvPicPr>
          <p:blipFill>
            <a:blip r:embed="rId17">
              <a:alphaModFix/>
            </a:blip>
            <a:stretch>
              <a:fillRect/>
            </a:stretch>
          </p:blipFill>
          <p:spPr>
            <a:xfrm>
              <a:off x="4107626" y="4632955"/>
              <a:ext cx="1155323" cy="11399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" name="Picture 2" descr="最新消息-歐付寶O'Pay電子支付">
              <a:extLst>
                <a:ext uri="{FF2B5EF4-FFF2-40B4-BE49-F238E27FC236}">
                  <a16:creationId xmlns:a16="http://schemas.microsoft.com/office/drawing/2014/main" id="{B2C31A07-44F2-49FE-A7B8-12FA8CD2E1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28414" y="5840033"/>
              <a:ext cx="1193491" cy="1138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4" name="圖片 10">
              <a:extLst>
                <a:ext uri="{FF2B5EF4-FFF2-40B4-BE49-F238E27FC236}">
                  <a16:creationId xmlns:a16="http://schemas.microsoft.com/office/drawing/2014/main" id="{82A9B7B3-BD79-4392-9383-C1315F169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25616" y="5840033"/>
              <a:ext cx="1164021" cy="1110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F8E10BF7-7BC9-4495-996E-804C27660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461" y="4632954"/>
              <a:ext cx="1031833" cy="1031833"/>
            </a:xfrm>
            <a:prstGeom prst="rect">
              <a:avLst/>
            </a:prstGeom>
          </p:spPr>
        </p:pic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4B222224-7953-418B-8AAA-1E46CED272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5519" y="4717304"/>
              <a:ext cx="975318" cy="923333"/>
            </a:xfrm>
            <a:prstGeom prst="rect">
              <a:avLst/>
            </a:prstGeom>
          </p:spPr>
        </p:pic>
        <p:sp>
          <p:nvSpPr>
            <p:cNvPr id="70" name="Google Shape;83;p14">
              <a:extLst>
                <a:ext uri="{FF2B5EF4-FFF2-40B4-BE49-F238E27FC236}">
                  <a16:creationId xmlns:a16="http://schemas.microsoft.com/office/drawing/2014/main" id="{D959981B-5851-42E4-B6E7-315EFB7ABF5E}"/>
                </a:ext>
              </a:extLst>
            </p:cNvPr>
            <p:cNvSpPr txBox="1">
              <a:spLocks/>
            </p:cNvSpPr>
            <p:nvPr/>
          </p:nvSpPr>
          <p:spPr>
            <a:xfrm>
              <a:off x="849995" y="4219183"/>
              <a:ext cx="2073948" cy="436169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其它工具與</a:t>
              </a:r>
              <a:r>
                <a:rPr lang="en-US" altLang="zh-TW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API</a:t>
              </a:r>
              <a:endParaRPr lang="en-US"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66E196C1-B0D1-4E9F-9E8A-73B9D7380CBE}"/>
              </a:ext>
            </a:extLst>
          </p:cNvPr>
          <p:cNvSpPr txBox="1"/>
          <p:nvPr/>
        </p:nvSpPr>
        <p:spPr>
          <a:xfrm>
            <a:off x="5459771" y="390616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使用技術</a:t>
            </a:r>
          </a:p>
        </p:txBody>
      </p:sp>
    </p:spTree>
    <p:extLst>
      <p:ext uri="{BB962C8B-B14F-4D97-AF65-F5344CB8AC3E}">
        <p14:creationId xmlns:p14="http://schemas.microsoft.com/office/powerpoint/2010/main" val="3761462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48689" y="322735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資料庫關聯圖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64385E9-B55C-4220-A394-B24C46F4707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092" y="908389"/>
            <a:ext cx="8350675" cy="53512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: 圓角 1">
            <a:extLst>
              <a:ext uri="{FF2B5EF4-FFF2-40B4-BE49-F238E27FC236}">
                <a16:creationId xmlns:a16="http://schemas.microsoft.com/office/drawing/2014/main" id="{108ABE72-3C35-48EA-85A6-A89916007497}"/>
              </a:ext>
            </a:extLst>
          </p:cNvPr>
          <p:cNvSpPr/>
          <p:nvPr/>
        </p:nvSpPr>
        <p:spPr>
          <a:xfrm>
            <a:off x="4474346" y="689485"/>
            <a:ext cx="2752080" cy="2386159"/>
          </a:xfrm>
          <a:prstGeom prst="roundRect">
            <a:avLst/>
          </a:prstGeom>
          <a:noFill/>
          <a:ln w="444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8A67350-34FD-4E9E-A49D-981229B1919A}"/>
              </a:ext>
            </a:extLst>
          </p:cNvPr>
          <p:cNvSpPr txBox="1"/>
          <p:nvPr/>
        </p:nvSpPr>
        <p:spPr>
          <a:xfrm>
            <a:off x="4590473" y="63705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92D050"/>
                </a:solidFill>
              </a:rPr>
              <a:t>通知與提醒系統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46ACA71-44AD-4078-BBF4-1CCBA20DA985}"/>
              </a:ext>
            </a:extLst>
          </p:cNvPr>
          <p:cNvSpPr/>
          <p:nvPr/>
        </p:nvSpPr>
        <p:spPr>
          <a:xfrm>
            <a:off x="1681092" y="689485"/>
            <a:ext cx="2714778" cy="2386159"/>
          </a:xfrm>
          <a:prstGeom prst="roundRect">
            <a:avLst/>
          </a:prstGeom>
          <a:noFill/>
          <a:ln w="444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571AE4FD-2D29-4FD3-8F3F-FF7A25E76470}"/>
              </a:ext>
            </a:extLst>
          </p:cNvPr>
          <p:cNvSpPr txBox="1"/>
          <p:nvPr/>
        </p:nvSpPr>
        <p:spPr>
          <a:xfrm>
            <a:off x="1759519" y="65091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會員與聊天系統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0F3FC374-957E-4F31-97D1-AC4E22FC8CF1}"/>
              </a:ext>
            </a:extLst>
          </p:cNvPr>
          <p:cNvSpPr/>
          <p:nvPr/>
        </p:nvSpPr>
        <p:spPr>
          <a:xfrm>
            <a:off x="7297131" y="689484"/>
            <a:ext cx="2752080" cy="5570178"/>
          </a:xfrm>
          <a:prstGeom prst="roundRect">
            <a:avLst/>
          </a:prstGeom>
          <a:noFill/>
          <a:ln w="444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7181885-462A-4733-9391-F40E91F678ED}"/>
              </a:ext>
            </a:extLst>
          </p:cNvPr>
          <p:cNvSpPr txBox="1"/>
          <p:nvPr/>
        </p:nvSpPr>
        <p:spPr>
          <a:xfrm>
            <a:off x="7476835" y="650910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團購系統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C4135A85-8E80-459B-BFF2-09F4EAC5FE54}"/>
              </a:ext>
            </a:extLst>
          </p:cNvPr>
          <p:cNvSpPr/>
          <p:nvPr/>
        </p:nvSpPr>
        <p:spPr>
          <a:xfrm>
            <a:off x="1681092" y="3180401"/>
            <a:ext cx="5545334" cy="3079261"/>
          </a:xfrm>
          <a:prstGeom prst="roundRect">
            <a:avLst/>
          </a:prstGeom>
          <a:noFill/>
          <a:ln w="444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26634A0-9439-4901-88A7-9044433C4D62}"/>
              </a:ext>
            </a:extLst>
          </p:cNvPr>
          <p:cNvSpPr txBox="1"/>
          <p:nvPr/>
        </p:nvSpPr>
        <p:spPr>
          <a:xfrm>
            <a:off x="3366657" y="5490775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垃圾服務系統</a:t>
            </a:r>
          </a:p>
        </p:txBody>
      </p:sp>
    </p:spTree>
    <p:extLst>
      <p:ext uri="{BB962C8B-B14F-4D97-AF65-F5344CB8AC3E}">
        <p14:creationId xmlns:p14="http://schemas.microsoft.com/office/powerpoint/2010/main" val="88645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1"/>
          <p:cNvSpPr/>
          <p:nvPr/>
        </p:nvSpPr>
        <p:spPr>
          <a:xfrm>
            <a:off x="530034" y="470517"/>
            <a:ext cx="11249890" cy="5916966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200000"/>
              </a:lnSpc>
            </a:pP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FBC6E1B-34A7-4124-AFF7-523AD149C807}"/>
              </a:ext>
            </a:extLst>
          </p:cNvPr>
          <p:cNvSpPr txBox="1"/>
          <p:nvPr/>
        </p:nvSpPr>
        <p:spPr>
          <a:xfrm>
            <a:off x="5157925" y="322736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網站架構</a:t>
            </a: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CE267122-4260-4D4E-8B6A-9517C18D908C}"/>
              </a:ext>
            </a:extLst>
          </p:cNvPr>
          <p:cNvGrpSpPr/>
          <p:nvPr/>
        </p:nvGrpSpPr>
        <p:grpSpPr>
          <a:xfrm>
            <a:off x="833747" y="1263916"/>
            <a:ext cx="5092702" cy="1526042"/>
            <a:chOff x="4591376" y="768946"/>
            <a:chExt cx="6382327" cy="1228436"/>
          </a:xfrm>
        </p:grpSpPr>
        <p:sp>
          <p:nvSpPr>
            <p:cNvPr id="2" name="流程圖: 替代程序 1">
              <a:extLst>
                <a:ext uri="{FF2B5EF4-FFF2-40B4-BE49-F238E27FC236}">
                  <a16:creationId xmlns:a16="http://schemas.microsoft.com/office/drawing/2014/main" id="{7ABA3DB9-52BC-4D26-8BBD-18B8739DC6F4}"/>
                </a:ext>
              </a:extLst>
            </p:cNvPr>
            <p:cNvSpPr/>
            <p:nvPr/>
          </p:nvSpPr>
          <p:spPr>
            <a:xfrm>
              <a:off x="4591376" y="768946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18" name="矩形: 圓角 17">
              <a:extLst>
                <a:ext uri="{FF2B5EF4-FFF2-40B4-BE49-F238E27FC236}">
                  <a16:creationId xmlns:a16="http://schemas.microsoft.com/office/drawing/2014/main" id="{5852A0DD-AE37-4283-97A2-43B0EC9AF5FD}"/>
                </a:ext>
              </a:extLst>
            </p:cNvPr>
            <p:cNvSpPr/>
            <p:nvPr/>
          </p:nvSpPr>
          <p:spPr>
            <a:xfrm>
              <a:off x="4929883" y="930142"/>
              <a:ext cx="868105" cy="479727"/>
            </a:xfrm>
            <a:prstGeom prst="roundRect">
              <a:avLst>
                <a:gd name="adj" fmla="val 10000"/>
              </a:avLst>
            </a:prstGeom>
            <a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rcRect/>
              <a:stretch>
                <a:fillRect t="-2502" b="-19999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DEF10AA1-53F3-499B-8251-650EE6D70495}"/>
                </a:ext>
              </a:extLst>
            </p:cNvPr>
            <p:cNvSpPr txBox="1"/>
            <p:nvPr/>
          </p:nvSpPr>
          <p:spPr>
            <a:xfrm>
              <a:off x="6240093" y="786561"/>
              <a:ext cx="2078182" cy="322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一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登入系統</a:t>
              </a: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3B5354C9-87A6-44D5-BBB6-39B21BDB5D0C}"/>
                </a:ext>
              </a:extLst>
            </p:cNvPr>
            <p:cNvSpPr txBox="1"/>
            <p:nvPr/>
          </p:nvSpPr>
          <p:spPr>
            <a:xfrm>
              <a:off x="6238613" y="1102913"/>
              <a:ext cx="3694957" cy="470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kumimoji="0" lang="zh-TW" altLang="en-US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會員登入系統</a:t>
              </a:r>
              <a:endParaRPr lang="zh-TW" altLang="en-US" sz="16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6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使用登入驗證（機器人驗證</a:t>
              </a:r>
              <a:r>
                <a:rPr lang="en-US" altLang="zh-TW" sz="16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85D17B3A-47C5-46E3-ABED-B45BAB9BB57A}"/>
              </a:ext>
            </a:extLst>
          </p:cNvPr>
          <p:cNvGrpSpPr/>
          <p:nvPr/>
        </p:nvGrpSpPr>
        <p:grpSpPr>
          <a:xfrm>
            <a:off x="6192175" y="1291088"/>
            <a:ext cx="5275399" cy="1520636"/>
            <a:chOff x="4598926" y="2267131"/>
            <a:chExt cx="6382327" cy="1228436"/>
          </a:xfrm>
        </p:grpSpPr>
        <p:sp>
          <p:nvSpPr>
            <p:cNvPr id="17" name="流程圖: 替代程序 16">
              <a:extLst>
                <a:ext uri="{FF2B5EF4-FFF2-40B4-BE49-F238E27FC236}">
                  <a16:creationId xmlns:a16="http://schemas.microsoft.com/office/drawing/2014/main" id="{AB94067A-EA34-40C9-A5F4-6D936EC2DBD3}"/>
                </a:ext>
              </a:extLst>
            </p:cNvPr>
            <p:cNvSpPr/>
            <p:nvPr/>
          </p:nvSpPr>
          <p:spPr>
            <a:xfrm>
              <a:off x="4598926" y="2267131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矩形: 圓角 19">
              <a:extLst>
                <a:ext uri="{FF2B5EF4-FFF2-40B4-BE49-F238E27FC236}">
                  <a16:creationId xmlns:a16="http://schemas.microsoft.com/office/drawing/2014/main" id="{D2F39A20-423A-45D7-AEE2-4943D619AAD9}"/>
                </a:ext>
              </a:extLst>
            </p:cNvPr>
            <p:cNvSpPr/>
            <p:nvPr/>
          </p:nvSpPr>
          <p:spPr>
            <a:xfrm>
              <a:off x="4923996" y="2509266"/>
              <a:ext cx="898846" cy="536403"/>
            </a:xfrm>
            <a:prstGeom prst="roundRect">
              <a:avLst>
                <a:gd name="adj" fmla="val 10000"/>
              </a:avLst>
            </a:prstGeom>
            <a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3052" b="-7116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3596065"/>
                <a:satOff val="-16735"/>
                <a:lumOff val="-734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2012CA9E-CADD-4A5A-9DEC-757DBDB0F11D}"/>
                </a:ext>
              </a:extLst>
            </p:cNvPr>
            <p:cNvSpPr txBox="1"/>
            <p:nvPr/>
          </p:nvSpPr>
          <p:spPr>
            <a:xfrm>
              <a:off x="6234982" y="2280349"/>
              <a:ext cx="2078182" cy="329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四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團購</a:t>
              </a:r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9AA49EDC-6CB9-42E3-A8B5-FF148AE49676}"/>
                </a:ext>
              </a:extLst>
            </p:cNvPr>
            <p:cNvSpPr txBox="1"/>
            <p:nvPr/>
          </p:nvSpPr>
          <p:spPr>
            <a:xfrm>
              <a:off x="6243319" y="2598024"/>
              <a:ext cx="2933791" cy="8880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6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6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6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</a:t>
              </a:r>
              <a:endParaRPr lang="zh-TW" alt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324302A6-A0B9-4759-9099-167CA012A075}"/>
              </a:ext>
            </a:extLst>
          </p:cNvPr>
          <p:cNvGrpSpPr/>
          <p:nvPr/>
        </p:nvGrpSpPr>
        <p:grpSpPr>
          <a:xfrm>
            <a:off x="807816" y="4691466"/>
            <a:ext cx="5118633" cy="1526042"/>
            <a:chOff x="4629258" y="3653564"/>
            <a:chExt cx="6382327" cy="1531245"/>
          </a:xfrm>
        </p:grpSpPr>
        <p:sp>
          <p:nvSpPr>
            <p:cNvPr id="15" name="流程圖: 替代程序 14">
              <a:extLst>
                <a:ext uri="{FF2B5EF4-FFF2-40B4-BE49-F238E27FC236}">
                  <a16:creationId xmlns:a16="http://schemas.microsoft.com/office/drawing/2014/main" id="{39838038-AC71-4884-81D2-9078651965DC}"/>
                </a:ext>
              </a:extLst>
            </p:cNvPr>
            <p:cNvSpPr/>
            <p:nvPr/>
          </p:nvSpPr>
          <p:spPr>
            <a:xfrm>
              <a:off x="4629258" y="3653564"/>
              <a:ext cx="6382327" cy="1531245"/>
            </a:xfrm>
            <a:prstGeom prst="flowChartAlternateProcess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矩形: 圓角 20">
              <a:extLst>
                <a:ext uri="{FF2B5EF4-FFF2-40B4-BE49-F238E27FC236}">
                  <a16:creationId xmlns:a16="http://schemas.microsoft.com/office/drawing/2014/main" id="{5D59D5E6-9E72-4777-AEA1-21EB3D68BF86}"/>
                </a:ext>
              </a:extLst>
            </p:cNvPr>
            <p:cNvSpPr/>
            <p:nvPr/>
          </p:nvSpPr>
          <p:spPr>
            <a:xfrm>
              <a:off x="4923996" y="3891496"/>
              <a:ext cx="867803" cy="626468"/>
            </a:xfrm>
            <a:prstGeom prst="roundRect">
              <a:avLst>
                <a:gd name="adj" fmla="val 10000"/>
              </a:avLst>
            </a:prstGeom>
            <a:blipFill>
              <a:blip r:embed="rId8">
                <a:extLst>
                  <a:ext uri="{837473B0-CC2E-450A-ABE3-18F120FF3D39}">
                    <a1611:picAttrSrcUrl xmlns:a1611="http://schemas.microsoft.com/office/drawing/2016/11/main" r:id="rId9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7192130"/>
                <a:satOff val="-33471"/>
                <a:lumOff val="-146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28231D75-4770-4FED-905D-4D7253348955}"/>
                </a:ext>
              </a:extLst>
            </p:cNvPr>
            <p:cNvSpPr txBox="1"/>
            <p:nvPr/>
          </p:nvSpPr>
          <p:spPr>
            <a:xfrm>
              <a:off x="6204645" y="3669521"/>
              <a:ext cx="2728867" cy="401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三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倒垃圾服務</a:t>
              </a: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299CEAF7-5CEA-49B7-AEE9-4899543F0484}"/>
                </a:ext>
              </a:extLst>
            </p:cNvPr>
            <p:cNvSpPr txBox="1"/>
            <p:nvPr/>
          </p:nvSpPr>
          <p:spPr>
            <a:xfrm>
              <a:off x="6247923" y="4057922"/>
              <a:ext cx="4030596" cy="833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6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6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3311918B-D5BE-4DA5-AF16-7EC015F4845E}"/>
              </a:ext>
            </a:extLst>
          </p:cNvPr>
          <p:cNvGrpSpPr/>
          <p:nvPr/>
        </p:nvGrpSpPr>
        <p:grpSpPr>
          <a:xfrm>
            <a:off x="6205274" y="3024799"/>
            <a:ext cx="5262300" cy="1724360"/>
            <a:chOff x="4629258" y="5325219"/>
            <a:chExt cx="6382327" cy="1357206"/>
          </a:xfrm>
        </p:grpSpPr>
        <p:sp>
          <p:nvSpPr>
            <p:cNvPr id="12" name="流程圖: 替代程序 11">
              <a:extLst>
                <a:ext uri="{FF2B5EF4-FFF2-40B4-BE49-F238E27FC236}">
                  <a16:creationId xmlns:a16="http://schemas.microsoft.com/office/drawing/2014/main" id="{F6DE7B36-F8BD-4DD7-AFFC-51E8048FF072}"/>
                </a:ext>
              </a:extLst>
            </p:cNvPr>
            <p:cNvSpPr/>
            <p:nvPr/>
          </p:nvSpPr>
          <p:spPr>
            <a:xfrm>
              <a:off x="4629258" y="5325219"/>
              <a:ext cx="6382327" cy="114772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D0D08E14-3D71-49FB-AF39-EAFAA786D494}"/>
                </a:ext>
              </a:extLst>
            </p:cNvPr>
            <p:cNvSpPr/>
            <p:nvPr/>
          </p:nvSpPr>
          <p:spPr>
            <a:xfrm>
              <a:off x="4923996" y="5515603"/>
              <a:ext cx="821492" cy="467538"/>
            </a:xfrm>
            <a:prstGeom prst="roundRect">
              <a:avLst>
                <a:gd name="adj" fmla="val 10000"/>
              </a:avLst>
            </a:prstGeom>
            <a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E95A3A2A-CC55-4D49-9FD9-7A56D93BBE55}"/>
                </a:ext>
              </a:extLst>
            </p:cNvPr>
            <p:cNvSpPr txBox="1"/>
            <p:nvPr/>
          </p:nvSpPr>
          <p:spPr>
            <a:xfrm>
              <a:off x="6253944" y="5370256"/>
              <a:ext cx="2078182" cy="314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五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後台管理</a:t>
              </a: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A73312C0-0834-43E7-A184-3033E96703A1}"/>
                </a:ext>
              </a:extLst>
            </p:cNvPr>
            <p:cNvSpPr txBox="1"/>
            <p:nvPr/>
          </p:nvSpPr>
          <p:spPr>
            <a:xfrm>
              <a:off x="6244254" y="5640775"/>
              <a:ext cx="4030595" cy="1041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會員帳號資料更改</a:t>
              </a:r>
              <a:endPara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TW" altLang="en-US" sz="1600" b="1" kern="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金流管理</a:t>
              </a:r>
              <a:endParaRPr lang="en-US" altLang="zh-TW" sz="16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即時聊天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</a:t>
              </a:r>
              <a:r>
                <a:rPr lang="zh-TW" altLang="en-US" sz="16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統</a:t>
              </a:r>
              <a:endParaRPr lang="en-US" altLang="zh-TW" sz="16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6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團購商品</a:t>
              </a:r>
              <a:r>
                <a:rPr lang="zh-TW" altLang="en-US" sz="16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上架，</a:t>
              </a:r>
              <a:r>
                <a:rPr lang="zh-TW" altLang="en-US" sz="1600" b="1" kern="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管理端</a:t>
              </a:r>
              <a:r>
                <a:rPr lang="en-US" altLang="zh-TW" sz="1600" b="1" kern="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BI</a:t>
              </a:r>
              <a:endParaRPr lang="en-US" altLang="zh-TW" sz="16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endParaRPr lang="en-US" altLang="zh-TW" sz="16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</p:txBody>
        </p:sp>
      </p:grp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E4B9DB87-A87C-4A00-8E21-D520884F94E9}"/>
              </a:ext>
            </a:extLst>
          </p:cNvPr>
          <p:cNvGrpSpPr/>
          <p:nvPr/>
        </p:nvGrpSpPr>
        <p:grpSpPr>
          <a:xfrm>
            <a:off x="818856" y="3002719"/>
            <a:ext cx="5092702" cy="1458206"/>
            <a:chOff x="4629258" y="3653564"/>
            <a:chExt cx="6382327" cy="1531245"/>
          </a:xfrm>
        </p:grpSpPr>
        <p:sp>
          <p:nvSpPr>
            <p:cNvPr id="34" name="流程圖: 替代程序 33">
              <a:extLst>
                <a:ext uri="{FF2B5EF4-FFF2-40B4-BE49-F238E27FC236}">
                  <a16:creationId xmlns:a16="http://schemas.microsoft.com/office/drawing/2014/main" id="{0087D534-F782-4D1A-9B73-0DA49FEAA375}"/>
                </a:ext>
              </a:extLst>
            </p:cNvPr>
            <p:cNvSpPr/>
            <p:nvPr/>
          </p:nvSpPr>
          <p:spPr>
            <a:xfrm>
              <a:off x="4629258" y="3653564"/>
              <a:ext cx="6382327" cy="1531245"/>
            </a:xfrm>
            <a:prstGeom prst="flowChartAlternateProcess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矩形: 圓角 34">
              <a:extLst>
                <a:ext uri="{FF2B5EF4-FFF2-40B4-BE49-F238E27FC236}">
                  <a16:creationId xmlns:a16="http://schemas.microsoft.com/office/drawing/2014/main" id="{52584B5C-C513-473D-9428-A72F017C3E8B}"/>
                </a:ext>
              </a:extLst>
            </p:cNvPr>
            <p:cNvSpPr/>
            <p:nvPr/>
          </p:nvSpPr>
          <p:spPr>
            <a:xfrm>
              <a:off x="4923996" y="3915694"/>
              <a:ext cx="868105" cy="651945"/>
            </a:xfrm>
            <a:prstGeom prst="roundRect">
              <a:avLst>
                <a:gd name="adj" fmla="val 10000"/>
              </a:avLst>
            </a:prstGeom>
            <a:blipFill>
              <a:blip r:embed="rId8">
                <a:extLst>
                  <a:ext uri="{837473B0-CC2E-450A-ABE3-18F120FF3D39}">
                    <a1611:picAttrSrcUrl xmlns:a1611="http://schemas.microsoft.com/office/drawing/2016/11/main" r:id="rId9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7192130"/>
                <a:satOff val="-33471"/>
                <a:lumOff val="-146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C41460BA-683C-4581-A7AC-A533097C11FB}"/>
                </a:ext>
              </a:extLst>
            </p:cNvPr>
            <p:cNvSpPr txBox="1"/>
            <p:nvPr/>
          </p:nvSpPr>
          <p:spPr>
            <a:xfrm>
              <a:off x="6231383" y="3677659"/>
              <a:ext cx="2078182" cy="4201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二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集垃地圖</a:t>
              </a:r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7E46BB7D-810E-4831-A9F6-199191FF0ECF}"/>
                </a:ext>
              </a:extLst>
            </p:cNvPr>
            <p:cNvSpPr txBox="1"/>
            <p:nvPr/>
          </p:nvSpPr>
          <p:spPr>
            <a:xfrm>
              <a:off x="6214388" y="4088886"/>
              <a:ext cx="4030596" cy="872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latin typeface="微軟正黑體" pitchFamily="34" charset="-120"/>
                  <a:ea typeface="微軟正黑體" pitchFamily="34" charset="-120"/>
                </a:rPr>
                <a:t>篩選</a:t>
              </a:r>
              <a:r>
                <a:rPr lang="zh-TW" altLang="en-US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、查詢、收藏系統</a:t>
              </a:r>
              <a:endParaRPr lang="zh-TW" altLang="en-US" sz="16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地圖查詢系統，用戶端</a:t>
              </a:r>
              <a:r>
                <a:rPr lang="en-US" altLang="zh-TW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BI</a:t>
              </a: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垃圾車查詢</a:t>
              </a:r>
              <a:endParaRPr lang="zh-TW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7" name="文字方塊 6">
            <a:extLst>
              <a:ext uri="{FF2B5EF4-FFF2-40B4-BE49-F238E27FC236}">
                <a16:creationId xmlns:a16="http://schemas.microsoft.com/office/drawing/2014/main" id="{5EA34D68-7759-4379-9423-97893613D40C}"/>
              </a:ext>
            </a:extLst>
          </p:cNvPr>
          <p:cNvSpPr txBox="1"/>
          <p:nvPr/>
        </p:nvSpPr>
        <p:spPr>
          <a:xfrm>
            <a:off x="944391" y="675421"/>
            <a:ext cx="3269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六大架構</a:t>
            </a:r>
          </a:p>
        </p:txBody>
      </p: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A7C5AA63-BF23-4D89-B1DF-5A5B3A612858}"/>
              </a:ext>
            </a:extLst>
          </p:cNvPr>
          <p:cNvGrpSpPr/>
          <p:nvPr/>
        </p:nvGrpSpPr>
        <p:grpSpPr>
          <a:xfrm>
            <a:off x="6205274" y="4717024"/>
            <a:ext cx="5262300" cy="1724359"/>
            <a:chOff x="4629257" y="5325220"/>
            <a:chExt cx="6382326" cy="1357205"/>
          </a:xfrm>
        </p:grpSpPr>
        <p:sp>
          <p:nvSpPr>
            <p:cNvPr id="39" name="流程圖: 替代程序 38">
              <a:extLst>
                <a:ext uri="{FF2B5EF4-FFF2-40B4-BE49-F238E27FC236}">
                  <a16:creationId xmlns:a16="http://schemas.microsoft.com/office/drawing/2014/main" id="{7441E8C5-C9EB-422E-B650-CE54F517A2DD}"/>
                </a:ext>
              </a:extLst>
            </p:cNvPr>
            <p:cNvSpPr/>
            <p:nvPr/>
          </p:nvSpPr>
          <p:spPr>
            <a:xfrm>
              <a:off x="4629257" y="5325220"/>
              <a:ext cx="6382326" cy="1147721"/>
            </a:xfrm>
            <a:prstGeom prst="flowChartAlternateProcess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" name="矩形: 圓角 39">
              <a:extLst>
                <a:ext uri="{FF2B5EF4-FFF2-40B4-BE49-F238E27FC236}">
                  <a16:creationId xmlns:a16="http://schemas.microsoft.com/office/drawing/2014/main" id="{C92145DC-8633-4E7A-BFFD-A17C32EC928C}"/>
                </a:ext>
              </a:extLst>
            </p:cNvPr>
            <p:cNvSpPr/>
            <p:nvPr/>
          </p:nvSpPr>
          <p:spPr>
            <a:xfrm>
              <a:off x="4923996" y="5515605"/>
              <a:ext cx="798807" cy="527778"/>
            </a:xfrm>
            <a:prstGeom prst="roundRect">
              <a:avLst>
                <a:gd name="adj" fmla="val 10000"/>
              </a:avLst>
            </a:prstGeom>
            <a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12"/>
                  </a:ext>
                </a:extLst>
              </a:blip>
              <a:stretch>
                <a:fillRect l="6054" t="9380" r="7526" b="17816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1" name="文字方塊 40">
              <a:extLst>
                <a:ext uri="{FF2B5EF4-FFF2-40B4-BE49-F238E27FC236}">
                  <a16:creationId xmlns:a16="http://schemas.microsoft.com/office/drawing/2014/main" id="{0219AF82-7E2A-4CDE-8D0C-4CFA3699BD9B}"/>
                </a:ext>
              </a:extLst>
            </p:cNvPr>
            <p:cNvSpPr txBox="1"/>
            <p:nvPr/>
          </p:nvSpPr>
          <p:spPr>
            <a:xfrm>
              <a:off x="6253943" y="5370256"/>
              <a:ext cx="2078181" cy="314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六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手機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APP</a:t>
              </a:r>
              <a:endPara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2" name="文字方塊 41">
              <a:extLst>
                <a:ext uri="{FF2B5EF4-FFF2-40B4-BE49-F238E27FC236}">
                  <a16:creationId xmlns:a16="http://schemas.microsoft.com/office/drawing/2014/main" id="{9D930E14-D4EA-46C1-9602-285B84F16D8C}"/>
                </a:ext>
              </a:extLst>
            </p:cNvPr>
            <p:cNvSpPr txBox="1"/>
            <p:nvPr/>
          </p:nvSpPr>
          <p:spPr>
            <a:xfrm>
              <a:off x="6244254" y="5640775"/>
              <a:ext cx="4030595" cy="1041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登入系</a:t>
              </a:r>
              <a:r>
                <a:rPr lang="zh-TW" altLang="en-US" sz="16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統</a:t>
              </a:r>
              <a:endParaRPr lang="en-US" altLang="zh-TW" sz="16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6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團購</a:t>
              </a:r>
              <a:r>
                <a:rPr lang="zh-TW" altLang="en-US" sz="16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系統查詢</a:t>
              </a:r>
              <a:endParaRPr lang="en-US" altLang="zh-TW" sz="16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kern="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倒垃圾系統查詢</a:t>
              </a:r>
              <a:endParaRPr lang="en-US" altLang="zh-TW" sz="1600" b="1" kern="0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6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地圖查詢</a:t>
              </a:r>
              <a:endParaRPr lang="en-US" altLang="zh-TW" sz="16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endParaRPr lang="en-US" altLang="zh-TW" sz="16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362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垃圾分类3"/>
  <p:tag name="ISPRING_FIRST_PUBLISH" val="1"/>
</p:tagLst>
</file>

<file path=ppt/theme/theme1.xml><?xml version="1.0" encoding="utf-8"?>
<a:theme xmlns:a="http://schemas.openxmlformats.org/drawingml/2006/main" name="jepp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1357</TotalTime>
  <Words>750</Words>
  <Application>Microsoft Office PowerPoint</Application>
  <PresentationFormat>寬螢幕</PresentationFormat>
  <Paragraphs>163</Paragraphs>
  <Slides>26</Slides>
  <Notes>26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4" baseType="lpstr">
      <vt:lpstr>等线</vt:lpstr>
      <vt:lpstr>等线 Light</vt:lpstr>
      <vt:lpstr>微軟正黑體</vt:lpstr>
      <vt:lpstr>微軟正黑體修正</vt:lpstr>
      <vt:lpstr>Arial</vt:lpstr>
      <vt:lpstr>Calibri</vt:lpstr>
      <vt:lpstr>Wingdings</vt:lpstr>
      <vt:lpstr>jeppt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垃圾分类3</dc:title>
  <dc:creator>Administrator</dc:creator>
  <cp:lastModifiedBy>User</cp:lastModifiedBy>
  <cp:revision>228</cp:revision>
  <dcterms:created xsi:type="dcterms:W3CDTF">2019-07-26T17:07:00Z</dcterms:created>
  <dcterms:modified xsi:type="dcterms:W3CDTF">2021-04-21T09:06:55Z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